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269" r:id="rId2"/>
    <p:sldId id="286" r:id="rId3"/>
    <p:sldId id="318" r:id="rId4"/>
    <p:sldId id="327" r:id="rId5"/>
    <p:sldId id="322" r:id="rId6"/>
    <p:sldId id="300" r:id="rId7"/>
    <p:sldId id="279" r:id="rId8"/>
    <p:sldId id="323" r:id="rId9"/>
    <p:sldId id="328" r:id="rId10"/>
    <p:sldId id="325" r:id="rId11"/>
    <p:sldId id="310" r:id="rId12"/>
    <p:sldId id="324"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belle Piette" initials="IP" lastIdx="5" clrIdx="0">
    <p:extLst>
      <p:ext uri="{19B8F6BF-5375-455C-9EA6-DF929625EA0E}">
        <p15:presenceInfo xmlns:p15="http://schemas.microsoft.com/office/powerpoint/2012/main" userId="Isabelle Piette" providerId="None"/>
      </p:ext>
    </p:extLst>
  </p:cmAuthor>
  <p:cmAuthor id="2" name="Catherine Lennon" initials="CL" lastIdx="15" clrIdx="1">
    <p:extLst>
      <p:ext uri="{19B8F6BF-5375-455C-9EA6-DF929625EA0E}">
        <p15:presenceInfo xmlns:p15="http://schemas.microsoft.com/office/powerpoint/2012/main" userId="S-1-5-21-1428440295-1688893545-1318725885-107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D7"/>
    <a:srgbClr val="2B398B"/>
    <a:srgbClr val="2B3A8B"/>
    <a:srgbClr val="005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5708" autoAdjust="0"/>
  </p:normalViewPr>
  <p:slideViewPr>
    <p:cSldViewPr snapToGrid="0">
      <p:cViewPr varScale="1">
        <p:scale>
          <a:sx n="71" d="100"/>
          <a:sy n="71" d="100"/>
        </p:scale>
        <p:origin x="630"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95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606616" y="9429750"/>
            <a:ext cx="2946400" cy="496888"/>
          </a:xfrm>
          <a:prstGeom prst="rect">
            <a:avLst/>
          </a:prstGeom>
        </p:spPr>
        <p:txBody>
          <a:bodyPr vert="horz" lIns="91440" tIns="45720" rIns="91440" bIns="45720" rtlCol="0" anchor="b"/>
          <a:lstStyle>
            <a:lvl1pPr algn="r">
              <a:defRPr sz="1200"/>
            </a:lvl1pPr>
          </a:lstStyle>
          <a:p>
            <a:fld id="{8F16B0E7-FB70-488F-BBAE-5513F3042A6F}" type="slidenum">
              <a:rPr lang="en-GB" smtClean="0"/>
              <a:t>‹#›</a:t>
            </a:fld>
            <a:endParaRPr lang="en-GB"/>
          </a:p>
        </p:txBody>
      </p:sp>
    </p:spTree>
    <p:extLst>
      <p:ext uri="{BB962C8B-B14F-4D97-AF65-F5344CB8AC3E}">
        <p14:creationId xmlns:p14="http://schemas.microsoft.com/office/powerpoint/2010/main" val="3859932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E9E68F9-5592-41B4-9EF5-33D51E8B9886}" type="datetimeFigureOut">
              <a:rPr lang="en-GB" smtClean="0"/>
              <a:t>08/11/2017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DC33E9A-EB9D-4558-85C8-AA4D1220C081}" type="slidenum">
              <a:rPr lang="en-GB" smtClean="0"/>
              <a:t>‹#›</a:t>
            </a:fld>
            <a:endParaRPr lang="en-GB"/>
          </a:p>
        </p:txBody>
      </p:sp>
    </p:spTree>
    <p:extLst>
      <p:ext uri="{BB962C8B-B14F-4D97-AF65-F5344CB8AC3E}">
        <p14:creationId xmlns:p14="http://schemas.microsoft.com/office/powerpoint/2010/main" val="2322878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C33E9A-EB9D-4558-85C8-AA4D1220C081}" type="slidenum">
              <a:rPr lang="en-GB" smtClean="0"/>
              <a:t>1</a:t>
            </a:fld>
            <a:endParaRPr lang="en-GB" dirty="0"/>
          </a:p>
        </p:txBody>
      </p:sp>
    </p:spTree>
    <p:extLst>
      <p:ext uri="{BB962C8B-B14F-4D97-AF65-F5344CB8AC3E}">
        <p14:creationId xmlns:p14="http://schemas.microsoft.com/office/powerpoint/2010/main" val="3097454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publications</a:t>
            </a:r>
            <a:endParaRPr lang="en-GB" dirty="0"/>
          </a:p>
        </p:txBody>
      </p:sp>
      <p:sp>
        <p:nvSpPr>
          <p:cNvPr id="4" name="Slide Number Placeholder 3"/>
          <p:cNvSpPr>
            <a:spLocks noGrp="1"/>
          </p:cNvSpPr>
          <p:nvPr>
            <p:ph type="sldNum" sz="quarter" idx="10"/>
          </p:nvPr>
        </p:nvSpPr>
        <p:spPr/>
        <p:txBody>
          <a:bodyPr/>
          <a:lstStyle/>
          <a:p>
            <a:fld id="{F07BE884-B0FF-4E42-B837-FC964333C09A}" type="slidenum">
              <a:rPr lang="en-GB" smtClean="0"/>
              <a:t>11</a:t>
            </a:fld>
            <a:endParaRPr lang="en-GB"/>
          </a:p>
        </p:txBody>
      </p:sp>
    </p:spTree>
    <p:extLst>
      <p:ext uri="{BB962C8B-B14F-4D97-AF65-F5344CB8AC3E}">
        <p14:creationId xmlns:p14="http://schemas.microsoft.com/office/powerpoint/2010/main" val="1220557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C33E9A-EB9D-4558-85C8-AA4D1220C081}" type="slidenum">
              <a:rPr lang="en-GB" smtClean="0"/>
              <a:t>12</a:t>
            </a:fld>
            <a:endParaRPr lang="en-GB"/>
          </a:p>
        </p:txBody>
      </p:sp>
    </p:spTree>
    <p:extLst>
      <p:ext uri="{BB962C8B-B14F-4D97-AF65-F5344CB8AC3E}">
        <p14:creationId xmlns:p14="http://schemas.microsoft.com/office/powerpoint/2010/main" val="199330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C33E9A-EB9D-4558-85C8-AA4D1220C081}" type="slidenum">
              <a:rPr lang="en-GB" smtClean="0"/>
              <a:t>2</a:t>
            </a:fld>
            <a:endParaRPr lang="en-GB"/>
          </a:p>
        </p:txBody>
      </p:sp>
    </p:spTree>
    <p:extLst>
      <p:ext uri="{BB962C8B-B14F-4D97-AF65-F5344CB8AC3E}">
        <p14:creationId xmlns:p14="http://schemas.microsoft.com/office/powerpoint/2010/main" val="1566515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C33E9A-EB9D-4558-85C8-AA4D1220C081}" type="slidenum">
              <a:rPr lang="en-GB" smtClean="0"/>
              <a:t>3</a:t>
            </a:fld>
            <a:endParaRPr lang="en-GB"/>
          </a:p>
        </p:txBody>
      </p:sp>
    </p:spTree>
    <p:extLst>
      <p:ext uri="{BB962C8B-B14F-4D97-AF65-F5344CB8AC3E}">
        <p14:creationId xmlns:p14="http://schemas.microsoft.com/office/powerpoint/2010/main" val="2039826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C33E9A-EB9D-4558-85C8-AA4D1220C081}" type="slidenum">
              <a:rPr lang="en-GB" smtClean="0"/>
              <a:t>4</a:t>
            </a:fld>
            <a:endParaRPr lang="en-GB"/>
          </a:p>
        </p:txBody>
      </p:sp>
    </p:spTree>
    <p:extLst>
      <p:ext uri="{BB962C8B-B14F-4D97-AF65-F5344CB8AC3E}">
        <p14:creationId xmlns:p14="http://schemas.microsoft.com/office/powerpoint/2010/main" val="3922047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C33E9A-EB9D-4558-85C8-AA4D1220C081}" type="slidenum">
              <a:rPr lang="en-GB" smtClean="0"/>
              <a:t>5</a:t>
            </a:fld>
            <a:endParaRPr lang="en-GB"/>
          </a:p>
        </p:txBody>
      </p:sp>
    </p:spTree>
    <p:extLst>
      <p:ext uri="{BB962C8B-B14F-4D97-AF65-F5344CB8AC3E}">
        <p14:creationId xmlns:p14="http://schemas.microsoft.com/office/powerpoint/2010/main" val="292316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Our thematic networks are where EFC programmes are implemented. The role of Networks and Development is to facilitate membership networking and discussion on specific thematic topics, and to provide support to members wanting to work together on a specific topic. Thematic topics range from the research, the environment to disability, minority rights, and much more.</a:t>
            </a:r>
            <a:endParaRPr lang="en-GB" dirty="0"/>
          </a:p>
        </p:txBody>
      </p:sp>
      <p:sp>
        <p:nvSpPr>
          <p:cNvPr id="4" name="Slide Number Placeholder 3"/>
          <p:cNvSpPr>
            <a:spLocks noGrp="1"/>
          </p:cNvSpPr>
          <p:nvPr>
            <p:ph type="sldNum" sz="quarter" idx="10"/>
          </p:nvPr>
        </p:nvSpPr>
        <p:spPr/>
        <p:txBody>
          <a:bodyPr/>
          <a:lstStyle/>
          <a:p>
            <a:fld id="{EDC33E9A-EB9D-4558-85C8-AA4D1220C081}" type="slidenum">
              <a:rPr lang="en-GB" smtClean="0"/>
              <a:t>6</a:t>
            </a:fld>
            <a:endParaRPr lang="en-GB"/>
          </a:p>
        </p:txBody>
      </p:sp>
    </p:spTree>
    <p:extLst>
      <p:ext uri="{BB962C8B-B14F-4D97-AF65-F5344CB8AC3E}">
        <p14:creationId xmlns:p14="http://schemas.microsoft.com/office/powerpoint/2010/main" val="3725055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C33E9A-EB9D-4558-85C8-AA4D1220C081}" type="slidenum">
              <a:rPr lang="en-GB" smtClean="0"/>
              <a:t>7</a:t>
            </a:fld>
            <a:endParaRPr lang="en-GB"/>
          </a:p>
        </p:txBody>
      </p:sp>
    </p:spTree>
    <p:extLst>
      <p:ext uri="{BB962C8B-B14F-4D97-AF65-F5344CB8AC3E}">
        <p14:creationId xmlns:p14="http://schemas.microsoft.com/office/powerpoint/2010/main" val="4001419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C33E9A-EB9D-4558-85C8-AA4D1220C081}" type="slidenum">
              <a:rPr lang="en-GB" smtClean="0"/>
              <a:t>8</a:t>
            </a:fld>
            <a:endParaRPr lang="en-GB"/>
          </a:p>
        </p:txBody>
      </p:sp>
    </p:spTree>
    <p:extLst>
      <p:ext uri="{BB962C8B-B14F-4D97-AF65-F5344CB8AC3E}">
        <p14:creationId xmlns:p14="http://schemas.microsoft.com/office/powerpoint/2010/main" val="405784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C33E9A-EB9D-4558-85C8-AA4D1220C081}" type="slidenum">
              <a:rPr lang="en-GB" smtClean="0"/>
              <a:t>10</a:t>
            </a:fld>
            <a:endParaRPr lang="en-GB"/>
          </a:p>
        </p:txBody>
      </p:sp>
    </p:spTree>
    <p:extLst>
      <p:ext uri="{BB962C8B-B14F-4D97-AF65-F5344CB8AC3E}">
        <p14:creationId xmlns:p14="http://schemas.microsoft.com/office/powerpoint/2010/main" val="362021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4F580E-E72C-4305-BAE8-7DBA30248AA6}"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68A029-5594-4943-8575-CF977B17BCC0}" type="slidenum">
              <a:rPr lang="en-GB" smtClean="0"/>
              <a:t>‹#›</a:t>
            </a:fld>
            <a:endParaRPr lang="en-GB"/>
          </a:p>
        </p:txBody>
      </p:sp>
    </p:spTree>
    <p:extLst>
      <p:ext uri="{BB962C8B-B14F-4D97-AF65-F5344CB8AC3E}">
        <p14:creationId xmlns:p14="http://schemas.microsoft.com/office/powerpoint/2010/main" val="2545605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4F580E-E72C-4305-BAE8-7DBA30248AA6}"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68A029-5594-4943-8575-CF977B17BCC0}" type="slidenum">
              <a:rPr lang="en-GB" smtClean="0"/>
              <a:t>‹#›</a:t>
            </a:fld>
            <a:endParaRPr lang="en-GB"/>
          </a:p>
        </p:txBody>
      </p:sp>
    </p:spTree>
    <p:extLst>
      <p:ext uri="{BB962C8B-B14F-4D97-AF65-F5344CB8AC3E}">
        <p14:creationId xmlns:p14="http://schemas.microsoft.com/office/powerpoint/2010/main" val="3075022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4F580E-E72C-4305-BAE8-7DBA30248AA6}"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68A029-5594-4943-8575-CF977B17BCC0}" type="slidenum">
              <a:rPr lang="en-GB" smtClean="0"/>
              <a:t>‹#›</a:t>
            </a:fld>
            <a:endParaRPr lang="en-GB"/>
          </a:p>
        </p:txBody>
      </p:sp>
    </p:spTree>
    <p:extLst>
      <p:ext uri="{BB962C8B-B14F-4D97-AF65-F5344CB8AC3E}">
        <p14:creationId xmlns:p14="http://schemas.microsoft.com/office/powerpoint/2010/main" val="59588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4F580E-E72C-4305-BAE8-7DBA30248AA6}"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68A029-5594-4943-8575-CF977B17BCC0}" type="slidenum">
              <a:rPr lang="en-GB" smtClean="0"/>
              <a:t>‹#›</a:t>
            </a:fld>
            <a:endParaRPr lang="en-GB"/>
          </a:p>
        </p:txBody>
      </p:sp>
    </p:spTree>
    <p:extLst>
      <p:ext uri="{BB962C8B-B14F-4D97-AF65-F5344CB8AC3E}">
        <p14:creationId xmlns:p14="http://schemas.microsoft.com/office/powerpoint/2010/main" val="654268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4F580E-E72C-4305-BAE8-7DBA30248AA6}"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68A029-5594-4943-8575-CF977B17BCC0}" type="slidenum">
              <a:rPr lang="en-GB" smtClean="0"/>
              <a:t>‹#›</a:t>
            </a:fld>
            <a:endParaRPr lang="en-GB"/>
          </a:p>
        </p:txBody>
      </p:sp>
    </p:spTree>
    <p:extLst>
      <p:ext uri="{BB962C8B-B14F-4D97-AF65-F5344CB8AC3E}">
        <p14:creationId xmlns:p14="http://schemas.microsoft.com/office/powerpoint/2010/main" val="319757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4F580E-E72C-4305-BAE8-7DBA30248AA6}" type="datetimeFigureOut">
              <a:rPr lang="en-GB" smtClean="0"/>
              <a:t>08/11/2017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68A029-5594-4943-8575-CF977B17BCC0}" type="slidenum">
              <a:rPr lang="en-GB" smtClean="0"/>
              <a:t>‹#›</a:t>
            </a:fld>
            <a:endParaRPr lang="en-GB"/>
          </a:p>
        </p:txBody>
      </p:sp>
    </p:spTree>
    <p:extLst>
      <p:ext uri="{BB962C8B-B14F-4D97-AF65-F5344CB8AC3E}">
        <p14:creationId xmlns:p14="http://schemas.microsoft.com/office/powerpoint/2010/main" val="3273044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4F580E-E72C-4305-BAE8-7DBA30248AA6}" type="datetimeFigureOut">
              <a:rPr lang="en-GB" smtClean="0"/>
              <a:t>08/11/2017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68A029-5594-4943-8575-CF977B17BCC0}" type="slidenum">
              <a:rPr lang="en-GB" smtClean="0"/>
              <a:t>‹#›</a:t>
            </a:fld>
            <a:endParaRPr lang="en-GB"/>
          </a:p>
        </p:txBody>
      </p:sp>
    </p:spTree>
    <p:extLst>
      <p:ext uri="{BB962C8B-B14F-4D97-AF65-F5344CB8AC3E}">
        <p14:creationId xmlns:p14="http://schemas.microsoft.com/office/powerpoint/2010/main" val="1377133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4F580E-E72C-4305-BAE8-7DBA30248AA6}" type="datetimeFigureOut">
              <a:rPr lang="en-GB" smtClean="0"/>
              <a:t>08/11/2017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68A029-5594-4943-8575-CF977B17BCC0}" type="slidenum">
              <a:rPr lang="en-GB" smtClean="0"/>
              <a:t>‹#›</a:t>
            </a:fld>
            <a:endParaRPr lang="en-GB"/>
          </a:p>
        </p:txBody>
      </p:sp>
    </p:spTree>
    <p:extLst>
      <p:ext uri="{BB962C8B-B14F-4D97-AF65-F5344CB8AC3E}">
        <p14:creationId xmlns:p14="http://schemas.microsoft.com/office/powerpoint/2010/main" val="3305082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F580E-E72C-4305-BAE8-7DBA30248AA6}" type="datetimeFigureOut">
              <a:rPr lang="en-GB" smtClean="0"/>
              <a:t>08/11/2017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68A029-5594-4943-8575-CF977B17BCC0}" type="slidenum">
              <a:rPr lang="en-GB" smtClean="0"/>
              <a:t>‹#›</a:t>
            </a:fld>
            <a:endParaRPr lang="en-GB"/>
          </a:p>
        </p:txBody>
      </p:sp>
    </p:spTree>
    <p:extLst>
      <p:ext uri="{BB962C8B-B14F-4D97-AF65-F5344CB8AC3E}">
        <p14:creationId xmlns:p14="http://schemas.microsoft.com/office/powerpoint/2010/main" val="3267616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4F580E-E72C-4305-BAE8-7DBA30248AA6}" type="datetimeFigureOut">
              <a:rPr lang="en-GB" smtClean="0"/>
              <a:t>08/11/2017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68A029-5594-4943-8575-CF977B17BCC0}" type="slidenum">
              <a:rPr lang="en-GB" smtClean="0"/>
              <a:t>‹#›</a:t>
            </a:fld>
            <a:endParaRPr lang="en-GB"/>
          </a:p>
        </p:txBody>
      </p:sp>
    </p:spTree>
    <p:extLst>
      <p:ext uri="{BB962C8B-B14F-4D97-AF65-F5344CB8AC3E}">
        <p14:creationId xmlns:p14="http://schemas.microsoft.com/office/powerpoint/2010/main" val="2842042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4F580E-E72C-4305-BAE8-7DBA30248AA6}" type="datetimeFigureOut">
              <a:rPr lang="en-GB" smtClean="0"/>
              <a:t>08/11/2017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68A029-5594-4943-8575-CF977B17BCC0}" type="slidenum">
              <a:rPr lang="en-GB" smtClean="0"/>
              <a:t>‹#›</a:t>
            </a:fld>
            <a:endParaRPr lang="en-GB"/>
          </a:p>
        </p:txBody>
      </p:sp>
    </p:spTree>
    <p:extLst>
      <p:ext uri="{BB962C8B-B14F-4D97-AF65-F5344CB8AC3E}">
        <p14:creationId xmlns:p14="http://schemas.microsoft.com/office/powerpoint/2010/main" val="2800858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F580E-E72C-4305-BAE8-7DBA30248AA6}" type="datetimeFigureOut">
              <a:rPr lang="en-GB" smtClean="0"/>
              <a:t>08/11/2017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8A029-5594-4943-8575-CF977B17BCC0}" type="slidenum">
              <a:rPr lang="en-GB" smtClean="0"/>
              <a:t>‹#›</a:t>
            </a:fld>
            <a:endParaRPr lang="en-GB"/>
          </a:p>
        </p:txBody>
      </p:sp>
    </p:spTree>
    <p:extLst>
      <p:ext uri="{BB962C8B-B14F-4D97-AF65-F5344CB8AC3E}">
        <p14:creationId xmlns:p14="http://schemas.microsoft.com/office/powerpoint/2010/main" val="1397535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mailto:efc@efc.b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846889" cy="722637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0587" y="1745673"/>
            <a:ext cx="1525165" cy="1299070"/>
          </a:xfrm>
          <a:prstGeom prst="rect">
            <a:avLst/>
          </a:prstGeom>
        </p:spPr>
      </p:pic>
      <p:sp>
        <p:nvSpPr>
          <p:cNvPr id="5" name="TextBox 4"/>
          <p:cNvSpPr txBox="1"/>
          <p:nvPr/>
        </p:nvSpPr>
        <p:spPr>
          <a:xfrm>
            <a:off x="5514590" y="2665391"/>
            <a:ext cx="6206358" cy="2554545"/>
          </a:xfrm>
          <a:prstGeom prst="rect">
            <a:avLst/>
          </a:prstGeom>
          <a:noFill/>
        </p:spPr>
        <p:txBody>
          <a:bodyPr wrap="square" rtlCol="0">
            <a:spAutoFit/>
          </a:bodyPr>
          <a:lstStyle/>
          <a:p>
            <a:endParaRPr lang="en-US" sz="3200" dirty="0" smtClean="0">
              <a:solidFill>
                <a:schemeClr val="bg1"/>
              </a:solidFill>
              <a:latin typeface="Arial" panose="020B0604020202020204" pitchFamily="34" charset="0"/>
              <a:cs typeface="Arial" panose="020B0604020202020204" pitchFamily="34" charset="0"/>
            </a:endParaRPr>
          </a:p>
          <a:p>
            <a:r>
              <a:rPr lang="en-US" sz="3200" dirty="0" smtClean="0">
                <a:solidFill>
                  <a:schemeClr val="bg1"/>
                </a:solidFill>
                <a:latin typeface="Arial" panose="020B0604020202020204" pitchFamily="34" charset="0"/>
                <a:cs typeface="Arial" panose="020B0604020202020204" pitchFamily="34" charset="0"/>
              </a:rPr>
              <a:t>	European </a:t>
            </a:r>
          </a:p>
          <a:p>
            <a:r>
              <a:rPr lang="en-US" sz="3200" dirty="0" smtClean="0">
                <a:solidFill>
                  <a:schemeClr val="bg1"/>
                </a:solidFill>
                <a:latin typeface="Arial" panose="020B0604020202020204" pitchFamily="34" charset="0"/>
                <a:cs typeface="Arial" panose="020B0604020202020204" pitchFamily="34" charset="0"/>
              </a:rPr>
              <a:t>		Foundation </a:t>
            </a:r>
          </a:p>
          <a:p>
            <a:r>
              <a:rPr lang="en-US" sz="3200" dirty="0" smtClean="0">
                <a:solidFill>
                  <a:schemeClr val="bg1"/>
                </a:solidFill>
                <a:latin typeface="Arial" panose="020B0604020202020204" pitchFamily="34" charset="0"/>
                <a:cs typeface="Arial" panose="020B0604020202020204" pitchFamily="34" charset="0"/>
              </a:rPr>
              <a:t>			Centre </a:t>
            </a:r>
          </a:p>
          <a:p>
            <a:r>
              <a:rPr lang="en-US" sz="3200" dirty="0" smtClean="0">
                <a:solidFill>
                  <a:schemeClr val="bg1"/>
                </a:solidFill>
                <a:latin typeface="Arial" panose="020B0604020202020204" pitchFamily="34" charset="0"/>
                <a:cs typeface="Arial" panose="020B0604020202020204" pitchFamily="34" charset="0"/>
              </a:rPr>
              <a:t>				(EFC) </a:t>
            </a:r>
            <a:endParaRPr lang="en-GB" sz="32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rot="-1320000">
            <a:off x="4875941" y="1705257"/>
            <a:ext cx="45719" cy="134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rot="-1320000">
            <a:off x="5016906" y="1670630"/>
            <a:ext cx="45719" cy="134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1122829" y="5815853"/>
            <a:ext cx="5168931" cy="646331"/>
          </a:xfrm>
          <a:prstGeom prst="rect">
            <a:avLst/>
          </a:prstGeom>
          <a:noFill/>
        </p:spPr>
        <p:txBody>
          <a:bodyPr wrap="square" rtlCol="0">
            <a:spAutoFit/>
          </a:bodyPr>
          <a:lstStyle/>
          <a:p>
            <a:r>
              <a:rPr lang="en-GB" dirty="0" smtClean="0"/>
              <a:t>Sarah Impens, Director of Operations</a:t>
            </a:r>
          </a:p>
          <a:p>
            <a:r>
              <a:rPr lang="en-GB" dirty="0" smtClean="0"/>
              <a:t>Brussels, 10 November 2017</a:t>
            </a:r>
            <a:endParaRPr lang="en-GB" dirty="0"/>
          </a:p>
        </p:txBody>
      </p:sp>
    </p:spTree>
    <p:extLst>
      <p:ext uri="{BB962C8B-B14F-4D97-AF65-F5344CB8AC3E}">
        <p14:creationId xmlns:p14="http://schemas.microsoft.com/office/powerpoint/2010/main" val="3038674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7829" y="1849325"/>
            <a:ext cx="10851502" cy="5001209"/>
          </a:xfrm>
        </p:spPr>
        <p:txBody>
          <a:bodyPr>
            <a:normAutofit fontScale="47500" lnSpcReduction="20000"/>
          </a:bodyPr>
          <a:lstStyle/>
          <a:p>
            <a:pPr marL="538163" indent="-358775">
              <a:lnSpc>
                <a:spcPct val="140000"/>
              </a:lnSpc>
              <a:buClr>
                <a:srgbClr val="0070C0"/>
              </a:buClr>
              <a:buFont typeface="Wingdings" panose="05000000000000000000" pitchFamily="2" charset="2"/>
              <a:buChar char="q"/>
            </a:pPr>
            <a:r>
              <a:rPr lang="en-GB" sz="4000" b="1" dirty="0">
                <a:latin typeface="Arial" panose="020B0604020202020204" pitchFamily="34" charset="0"/>
                <a:cs typeface="Arial" panose="020B0604020202020204" pitchFamily="34" charset="0"/>
              </a:rPr>
              <a:t>A truly pan-European initiative, Philanthropy House was first conceived in 2009 by six European Foundation Centre members – leading foundations from across the continent – who agreed on the need for a stronger presence for the sector in Brussels</a:t>
            </a:r>
            <a:r>
              <a:rPr lang="en-GB" sz="4000" b="1" dirty="0" smtClean="0">
                <a:latin typeface="Arial" panose="020B0604020202020204" pitchFamily="34" charset="0"/>
                <a:cs typeface="Arial" panose="020B0604020202020204" pitchFamily="34" charset="0"/>
              </a:rPr>
              <a:t>. </a:t>
            </a:r>
          </a:p>
          <a:p>
            <a:pPr marL="538163" indent="-358775">
              <a:lnSpc>
                <a:spcPct val="140000"/>
              </a:lnSpc>
              <a:buClr>
                <a:srgbClr val="0070C0"/>
              </a:buClr>
              <a:buFont typeface="Wingdings" panose="05000000000000000000" pitchFamily="2" charset="2"/>
              <a:buChar char="q"/>
            </a:pPr>
            <a:r>
              <a:rPr lang="en-GB" sz="4000" b="1" dirty="0" smtClean="0">
                <a:latin typeface="Arial" panose="020B0604020202020204" pitchFamily="34" charset="0"/>
                <a:cs typeface="Arial" panose="020B0604020202020204" pitchFamily="34" charset="0"/>
              </a:rPr>
              <a:t>It is likewise</a:t>
            </a:r>
          </a:p>
          <a:p>
            <a:pPr marL="538163" indent="-358775">
              <a:lnSpc>
                <a:spcPct val="140000"/>
              </a:lnSpc>
              <a:buClr>
                <a:srgbClr val="0070C0"/>
              </a:buClr>
              <a:buFont typeface="Wingdings" panose="05000000000000000000" pitchFamily="2" charset="2"/>
              <a:buChar char="q"/>
            </a:pPr>
            <a:endParaRPr lang="en-GB" sz="4000" b="1" dirty="0" smtClean="0">
              <a:latin typeface="Arial" panose="020B0604020202020204" pitchFamily="34" charset="0"/>
              <a:cs typeface="Arial" panose="020B0604020202020204" pitchFamily="34" charset="0"/>
            </a:endParaRPr>
          </a:p>
          <a:p>
            <a:pPr marL="1174750" lvl="1" indent="-457200">
              <a:lnSpc>
                <a:spcPct val="140000"/>
              </a:lnSpc>
              <a:buFont typeface="Wingdings" panose="05000000000000000000" pitchFamily="2" charset="2"/>
              <a:buChar char="Ø"/>
            </a:pPr>
            <a:r>
              <a:rPr lang="en-GB" sz="4000" dirty="0" smtClean="0">
                <a:latin typeface="Arial" panose="020B0604020202020204" pitchFamily="34" charset="0"/>
                <a:cs typeface="Arial" panose="020B0604020202020204" pitchFamily="34" charset="0"/>
              </a:rPr>
              <a:t>A </a:t>
            </a:r>
            <a:r>
              <a:rPr lang="en-GB" sz="4000" dirty="0">
                <a:latin typeface="Arial" panose="020B0604020202020204" pitchFamily="34" charset="0"/>
                <a:cs typeface="Arial" panose="020B0604020202020204" pitchFamily="34" charset="0"/>
              </a:rPr>
              <a:t>place to </a:t>
            </a:r>
            <a:r>
              <a:rPr lang="en-GB" sz="4000" dirty="0" smtClean="0">
                <a:latin typeface="Arial" panose="020B0604020202020204" pitchFamily="34" charset="0"/>
                <a:cs typeface="Arial" panose="020B0604020202020204" pitchFamily="34" charset="0"/>
              </a:rPr>
              <a:t>discover  </a:t>
            </a:r>
          </a:p>
          <a:p>
            <a:pPr marL="1174750" lvl="1" indent="-457200">
              <a:lnSpc>
                <a:spcPct val="140000"/>
              </a:lnSpc>
              <a:buFont typeface="Wingdings" panose="05000000000000000000" pitchFamily="2" charset="2"/>
              <a:buChar char="Ø"/>
            </a:pPr>
            <a:r>
              <a:rPr lang="en-GB" sz="4000" dirty="0" smtClean="0">
                <a:latin typeface="Arial" panose="020B0604020202020204" pitchFamily="34" charset="0"/>
                <a:cs typeface="Arial" panose="020B0604020202020204" pitchFamily="34" charset="0"/>
              </a:rPr>
              <a:t>A </a:t>
            </a:r>
            <a:r>
              <a:rPr lang="en-GB" sz="4000" dirty="0">
                <a:latin typeface="Arial" panose="020B0604020202020204" pitchFamily="34" charset="0"/>
                <a:cs typeface="Arial" panose="020B0604020202020204" pitchFamily="34" charset="0"/>
              </a:rPr>
              <a:t>place to </a:t>
            </a:r>
            <a:r>
              <a:rPr lang="en-GB" sz="4000" dirty="0" smtClean="0">
                <a:latin typeface="Arial" panose="020B0604020202020204" pitchFamily="34" charset="0"/>
                <a:cs typeface="Arial" panose="020B0604020202020204" pitchFamily="34" charset="0"/>
              </a:rPr>
              <a:t>engage</a:t>
            </a:r>
          </a:p>
          <a:p>
            <a:pPr marL="1174750" lvl="1" indent="-457200">
              <a:lnSpc>
                <a:spcPct val="140000"/>
              </a:lnSpc>
              <a:buFont typeface="Wingdings" panose="05000000000000000000" pitchFamily="2" charset="2"/>
              <a:buChar char="Ø"/>
            </a:pPr>
            <a:r>
              <a:rPr lang="en-GB" sz="4000" dirty="0">
                <a:latin typeface="Arial" panose="020B0604020202020204" pitchFamily="34" charset="0"/>
                <a:cs typeface="Arial" panose="020B0604020202020204" pitchFamily="34" charset="0"/>
              </a:rPr>
              <a:t> A place to learn</a:t>
            </a:r>
          </a:p>
          <a:p>
            <a:pPr marL="717550" lvl="1" indent="0">
              <a:lnSpc>
                <a:spcPct val="140000"/>
              </a:lnSpc>
              <a:buNone/>
            </a:pPr>
            <a:endParaRPr lang="en-GB" sz="4000" dirty="0" smtClean="0">
              <a:latin typeface="Arial" panose="020B0604020202020204" pitchFamily="34" charset="0"/>
              <a:cs typeface="Arial" panose="020B0604020202020204" pitchFamily="34" charset="0"/>
            </a:endParaRPr>
          </a:p>
          <a:p>
            <a:pPr marL="717550" lvl="1" indent="0">
              <a:lnSpc>
                <a:spcPct val="140000"/>
              </a:lnSpc>
              <a:buNone/>
            </a:pPr>
            <a:r>
              <a:rPr lang="en-GB" sz="4000" dirty="0" smtClean="0">
                <a:latin typeface="Arial" panose="020B0604020202020204" pitchFamily="34" charset="0"/>
                <a:cs typeface="Arial" panose="020B0604020202020204" pitchFamily="34" charset="0"/>
              </a:rPr>
              <a:t>An </a:t>
            </a:r>
            <a:r>
              <a:rPr lang="en-GB" sz="4000" dirty="0">
                <a:latin typeface="Arial" panose="020B0604020202020204" pitchFamily="34" charset="0"/>
                <a:cs typeface="Arial" panose="020B0604020202020204" pitchFamily="34" charset="0"/>
              </a:rPr>
              <a:t>initiative of the European Foundation Centre, Philanthropy House is home to several other philanthropic support organisations… as such it is also a repository of knowledge, expertise and resources on the </a:t>
            </a:r>
            <a:r>
              <a:rPr lang="en-GB" sz="4000" dirty="0" smtClean="0">
                <a:latin typeface="Arial" panose="020B0604020202020204" pitchFamily="34" charset="0"/>
                <a:cs typeface="Arial" panose="020B0604020202020204" pitchFamily="34" charset="0"/>
              </a:rPr>
              <a:t>sector.</a:t>
            </a:r>
          </a:p>
          <a:p>
            <a:pPr marL="1174750" lvl="1" indent="-457200">
              <a:lnSpc>
                <a:spcPct val="140000"/>
              </a:lnSpc>
              <a:buFont typeface="Wingdings" panose="05000000000000000000" pitchFamily="2" charset="2"/>
              <a:buChar char="Ø"/>
            </a:pPr>
            <a:endParaRPr lang="fr-BE" sz="4000" dirty="0" smtClean="0">
              <a:latin typeface="Arial" panose="020B0604020202020204" pitchFamily="34" charset="0"/>
              <a:cs typeface="Arial" panose="020B0604020202020204" pitchFamily="34" charset="0"/>
            </a:endParaRPr>
          </a:p>
          <a:p>
            <a:pPr marL="0" indent="0">
              <a:buNone/>
            </a:pPr>
            <a:endParaRPr lang="en-US" dirty="0">
              <a:solidFill>
                <a:schemeClr val="accent3">
                  <a:lumMod val="50000"/>
                </a:schemeClr>
              </a:solidFill>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76" y="-5650374"/>
            <a:ext cx="12425082" cy="6989109"/>
          </a:xfrm>
          <a:prstGeom prst="rect">
            <a:avLst/>
          </a:prstGeom>
        </p:spPr>
      </p:pic>
      <p:sp>
        <p:nvSpPr>
          <p:cNvPr id="16" name="Title 3"/>
          <p:cNvSpPr txBox="1">
            <a:spLocks/>
          </p:cNvSpPr>
          <p:nvPr/>
        </p:nvSpPr>
        <p:spPr>
          <a:xfrm>
            <a:off x="654324" y="5859"/>
            <a:ext cx="95564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bg1"/>
                </a:solidFill>
                <a:latin typeface="Arial" panose="020B0604020202020204" pitchFamily="34" charset="0"/>
                <a:cs typeface="Arial" panose="020B0604020202020204" pitchFamily="34" charset="0"/>
              </a:rPr>
              <a:t>Philanthropy House </a:t>
            </a:r>
            <a:endParaRPr lang="en-GB" sz="36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8225" y="225479"/>
            <a:ext cx="1054674" cy="898326"/>
          </a:xfrm>
          <a:prstGeom prst="rect">
            <a:avLst/>
          </a:prstGeom>
        </p:spPr>
      </p:pic>
    </p:spTree>
    <p:extLst>
      <p:ext uri="{BB962C8B-B14F-4D97-AF65-F5344CB8AC3E}">
        <p14:creationId xmlns:p14="http://schemas.microsoft.com/office/powerpoint/2010/main" val="2232289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10" y="-407027"/>
            <a:ext cx="12408810" cy="1787956"/>
          </a:xfrm>
          <a:prstGeom prst="rect">
            <a:avLst/>
          </a:prstGeom>
        </p:spPr>
      </p:pic>
      <p:sp>
        <p:nvSpPr>
          <p:cNvPr id="16" name="Title 3"/>
          <p:cNvSpPr txBox="1">
            <a:spLocks/>
          </p:cNvSpPr>
          <p:nvPr/>
        </p:nvSpPr>
        <p:spPr>
          <a:xfrm>
            <a:off x="605773" y="439346"/>
            <a:ext cx="7886700" cy="1090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Arial" panose="020B0604020202020204" pitchFamily="34" charset="0"/>
                <a:cs typeface="Arial" panose="020B0604020202020204" pitchFamily="34" charset="0"/>
              </a:rPr>
              <a:t> </a:t>
            </a:r>
            <a:r>
              <a:rPr lang="en-US" sz="3600" dirty="0">
                <a:solidFill>
                  <a:schemeClr val="bg1"/>
                </a:solidFill>
                <a:latin typeface="Arial" panose="020B0604020202020204" pitchFamily="34" charset="0"/>
                <a:cs typeface="Arial" panose="020B0604020202020204" pitchFamily="34" charset="0"/>
              </a:rPr>
              <a:t/>
            </a:r>
            <a:br>
              <a:rPr lang="en-US" sz="3600" dirty="0">
                <a:solidFill>
                  <a:schemeClr val="bg1"/>
                </a:solidFill>
                <a:latin typeface="Arial" panose="020B0604020202020204" pitchFamily="34" charset="0"/>
                <a:cs typeface="Arial" panose="020B0604020202020204" pitchFamily="34" charset="0"/>
              </a:rPr>
            </a:br>
            <a:r>
              <a:rPr lang="en-US" sz="3600" b="1" dirty="0" smtClean="0">
                <a:solidFill>
                  <a:schemeClr val="bg1"/>
                </a:solidFill>
                <a:latin typeface="Arial" panose="020B0604020202020204" pitchFamily="34" charset="0"/>
                <a:cs typeface="Arial" panose="020B0604020202020204" pitchFamily="34" charset="0"/>
              </a:rPr>
              <a:t>EFC Publications</a:t>
            </a:r>
            <a:r>
              <a:rPr lang="en-US" sz="3600" dirty="0" smtClean="0">
                <a:solidFill>
                  <a:schemeClr val="bg1"/>
                </a:solidFill>
                <a:latin typeface="Arial" panose="020B0604020202020204" pitchFamily="34" charset="0"/>
                <a:cs typeface="Arial" panose="020B0604020202020204" pitchFamily="34" charset="0"/>
              </a:rPr>
              <a:t> </a:t>
            </a:r>
            <a:endParaRPr lang="en-US" sz="3600" b="1" dirty="0">
              <a:solidFill>
                <a:schemeClr val="bg1"/>
              </a:solidFill>
              <a:latin typeface="Arial" panose="020B0604020202020204" pitchFamily="34" charset="0"/>
              <a:cs typeface="Arial" panose="020B0604020202020204" pitchFamily="34" charset="0"/>
            </a:endParaRPr>
          </a:p>
          <a:p>
            <a:endParaRPr lang="en-GB" sz="36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8225" y="281626"/>
            <a:ext cx="1054674" cy="898326"/>
          </a:xfrm>
          <a:prstGeom prst="rect">
            <a:avLst/>
          </a:prstGeom>
        </p:spPr>
      </p:pic>
      <p:pic>
        <p:nvPicPr>
          <p:cNvPr id="8" name="Picture 7"/>
          <p:cNvPicPr>
            <a:picLocks noChangeAspect="1"/>
          </p:cNvPicPr>
          <p:nvPr/>
        </p:nvPicPr>
        <p:blipFill>
          <a:blip r:embed="rId5"/>
          <a:stretch>
            <a:fillRect/>
          </a:stretch>
        </p:blipFill>
        <p:spPr>
          <a:xfrm>
            <a:off x="1892301" y="1380929"/>
            <a:ext cx="7805282" cy="4829456"/>
          </a:xfrm>
          <a:prstGeom prst="rect">
            <a:avLst/>
          </a:prstGeom>
        </p:spPr>
      </p:pic>
    </p:spTree>
    <p:extLst>
      <p:ext uri="{BB962C8B-B14F-4D97-AF65-F5344CB8AC3E}">
        <p14:creationId xmlns:p14="http://schemas.microsoft.com/office/powerpoint/2010/main" val="2294204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7829" y="1849325"/>
            <a:ext cx="10851502" cy="5001209"/>
          </a:xfrm>
        </p:spPr>
        <p:txBody>
          <a:bodyPr>
            <a:normAutofit/>
          </a:bodyPr>
          <a:lstStyle/>
          <a:p>
            <a:pPr marL="179388" indent="0">
              <a:lnSpc>
                <a:spcPct val="140000"/>
              </a:lnSpc>
              <a:buClr>
                <a:srgbClr val="0070C0"/>
              </a:buClr>
              <a:buNone/>
            </a:pPr>
            <a:r>
              <a:rPr lang="en-GB" sz="2000" dirty="0">
                <a:latin typeface="Arial" panose="020B0604020202020204" pitchFamily="34" charset="0"/>
                <a:cs typeface="Arial" panose="020B0604020202020204" pitchFamily="34" charset="0"/>
              </a:rPr>
              <a:t>We are located at </a:t>
            </a:r>
            <a:r>
              <a:rPr lang="en-GB" sz="2000" dirty="0" smtClean="0">
                <a:latin typeface="Arial" panose="020B0604020202020204" pitchFamily="34" charset="0"/>
                <a:cs typeface="Arial" panose="020B0604020202020204" pitchFamily="34" charset="0"/>
              </a:rPr>
              <a:t>Philanthropy House, </a:t>
            </a:r>
            <a:r>
              <a:rPr lang="fr-FR" sz="2000" dirty="0" smtClean="0">
                <a:latin typeface="Arial" panose="020B0604020202020204" pitchFamily="34" charset="0"/>
                <a:cs typeface="Arial" panose="020B0604020202020204" pitchFamily="34" charset="0"/>
              </a:rPr>
              <a:t>Rue </a:t>
            </a:r>
            <a:r>
              <a:rPr lang="fr-FR" sz="2000" dirty="0">
                <a:latin typeface="Arial" panose="020B0604020202020204" pitchFamily="34" charset="0"/>
                <a:cs typeface="Arial" panose="020B0604020202020204" pitchFamily="34" charset="0"/>
              </a:rPr>
              <a:t>Royale 94, 1000 Brussels, </a:t>
            </a:r>
            <a:r>
              <a:rPr lang="fr-FR" sz="2000" dirty="0" err="1">
                <a:latin typeface="Arial" panose="020B0604020202020204" pitchFamily="34" charset="0"/>
                <a:cs typeface="Arial" panose="020B0604020202020204" pitchFamily="34" charset="0"/>
              </a:rPr>
              <a:t>Belgium</a:t>
            </a:r>
            <a:endParaRPr lang="fr-FR" sz="2000" dirty="0">
              <a:latin typeface="Arial" panose="020B0604020202020204" pitchFamily="34" charset="0"/>
              <a:cs typeface="Arial" panose="020B0604020202020204" pitchFamily="34" charset="0"/>
            </a:endParaRPr>
          </a:p>
          <a:p>
            <a:pPr marL="179388" indent="0">
              <a:lnSpc>
                <a:spcPct val="140000"/>
              </a:lnSpc>
              <a:buClr>
                <a:srgbClr val="0070C0"/>
              </a:buClr>
              <a:buNone/>
            </a:pPr>
            <a:r>
              <a:rPr lang="fr-FR" sz="2000" dirty="0" smtClean="0">
                <a:latin typeface="Arial" panose="020B0604020202020204" pitchFamily="34" charset="0"/>
                <a:cs typeface="Arial" panose="020B0604020202020204" pitchFamily="34" charset="0"/>
              </a:rPr>
              <a:t>Email: </a:t>
            </a:r>
            <a:r>
              <a:rPr lang="fr-FR" sz="2000" dirty="0" smtClean="0">
                <a:latin typeface="Arial" panose="020B0604020202020204" pitchFamily="34" charset="0"/>
                <a:cs typeface="Arial" panose="020B0604020202020204" pitchFamily="34" charset="0"/>
                <a:hlinkClick r:id="rId3"/>
              </a:rPr>
              <a:t>efc@efc.be</a:t>
            </a:r>
            <a:endParaRPr lang="en-GB" sz="2000" dirty="0">
              <a:latin typeface="Arial" panose="020B0604020202020204" pitchFamily="34" charset="0"/>
              <a:cs typeface="Arial" panose="020B0604020202020204" pitchFamily="34" charset="0"/>
            </a:endParaRPr>
          </a:p>
          <a:p>
            <a:pPr marL="179388" indent="0">
              <a:lnSpc>
                <a:spcPct val="140000"/>
              </a:lnSpc>
              <a:buClr>
                <a:srgbClr val="0070C0"/>
              </a:buClr>
              <a:buNone/>
            </a:pPr>
            <a:endParaRPr lang="en-GB" sz="2000" dirty="0" smtClean="0">
              <a:latin typeface="Arial" panose="020B0604020202020204" pitchFamily="34" charset="0"/>
              <a:cs typeface="Arial" panose="020B0604020202020204" pitchFamily="34" charset="0"/>
            </a:endParaRPr>
          </a:p>
          <a:p>
            <a:pPr marL="179388" indent="0">
              <a:lnSpc>
                <a:spcPct val="140000"/>
              </a:lnSpc>
              <a:buClr>
                <a:srgbClr val="0070C0"/>
              </a:buClr>
              <a:buNone/>
            </a:pPr>
            <a:endParaRPr lang="en-GB" sz="2000" dirty="0">
              <a:latin typeface="Arial" panose="020B0604020202020204" pitchFamily="34" charset="0"/>
              <a:cs typeface="Arial" panose="020B0604020202020204" pitchFamily="34" charset="0"/>
            </a:endParaRPr>
          </a:p>
          <a:p>
            <a:pPr marL="179388" indent="0">
              <a:lnSpc>
                <a:spcPct val="140000"/>
              </a:lnSpc>
              <a:buClr>
                <a:srgbClr val="0070C0"/>
              </a:buClr>
              <a:buNone/>
            </a:pPr>
            <a:r>
              <a:rPr lang="en-GB" sz="2000" dirty="0" smtClean="0">
                <a:latin typeface="Arial" panose="020B0604020202020204" pitchFamily="34" charset="0"/>
                <a:cs typeface="Arial" panose="020B0604020202020204" pitchFamily="34" charset="0"/>
              </a:rPr>
              <a:t>We look forward to seeing you soon!</a:t>
            </a:r>
            <a:endParaRPr lang="fr-BE" sz="2000" dirty="0" smtClean="0">
              <a:latin typeface="Arial" panose="020B0604020202020204" pitchFamily="34" charset="0"/>
              <a:cs typeface="Arial" panose="020B0604020202020204" pitchFamily="34" charset="0"/>
            </a:endParaRPr>
          </a:p>
          <a:p>
            <a:pPr marL="0" indent="0">
              <a:buNone/>
            </a:pPr>
            <a:endParaRPr lang="en-US" sz="2000" dirty="0">
              <a:solidFill>
                <a:schemeClr val="accent3">
                  <a:lumMod val="50000"/>
                </a:schemeClr>
              </a:solidFill>
              <a:latin typeface="Arial" panose="020B0604020202020204" pitchFamily="34" charset="0"/>
              <a:cs typeface="Arial" panose="020B0604020202020204" pitchFamily="34" charset="0"/>
            </a:endParaRPr>
          </a:p>
          <a:p>
            <a:pPr marL="0" indent="0">
              <a:buNone/>
            </a:pPr>
            <a:endParaRPr lang="en-US" sz="2000" dirty="0" smtClean="0">
              <a:solidFill>
                <a:schemeClr val="accent3">
                  <a:lumMod val="50000"/>
                </a:schemeClr>
              </a:solidFill>
              <a:latin typeface="Arial" panose="020B0604020202020204" pitchFamily="34" charset="0"/>
              <a:cs typeface="Arial" panose="020B0604020202020204" pitchFamily="34" charset="0"/>
            </a:endParaRPr>
          </a:p>
          <a:p>
            <a:pPr marL="0" indent="0">
              <a:buNone/>
            </a:pPr>
            <a:endParaRPr lang="en-US" sz="2000" dirty="0">
              <a:solidFill>
                <a:schemeClr val="accent3">
                  <a:lumMod val="50000"/>
                </a:schemeClr>
              </a:solidFill>
              <a:latin typeface="Arial" panose="020B0604020202020204" pitchFamily="34" charset="0"/>
              <a:cs typeface="Arial" panose="020B0604020202020204" pitchFamily="34" charset="0"/>
            </a:endParaRPr>
          </a:p>
          <a:p>
            <a:pPr marL="0" indent="0">
              <a:buNone/>
            </a:pPr>
            <a:endParaRPr lang="en-US" sz="2000" dirty="0" smtClean="0">
              <a:solidFill>
                <a:schemeClr val="accent3">
                  <a:lumMod val="50000"/>
                </a:schemeClr>
              </a:solidFill>
              <a:latin typeface="Arial" panose="020B0604020202020204" pitchFamily="34" charset="0"/>
              <a:cs typeface="Arial" panose="020B0604020202020204" pitchFamily="34" charset="0"/>
            </a:endParaRPr>
          </a:p>
          <a:p>
            <a:pPr marL="0" indent="0">
              <a:buNone/>
            </a:pPr>
            <a:r>
              <a:rPr lang="en-US" sz="2000" smtClean="0">
                <a:solidFill>
                  <a:schemeClr val="accent3">
                    <a:lumMod val="50000"/>
                  </a:schemeClr>
                </a:solidFill>
                <a:latin typeface="Arial" panose="020B0604020202020204" pitchFamily="34" charset="0"/>
                <a:cs typeface="Arial" panose="020B0604020202020204" pitchFamily="34" charset="0"/>
              </a:rPr>
              <a:t>Thank you!</a:t>
            </a:r>
            <a:endParaRPr lang="en-US" sz="2000" dirty="0">
              <a:solidFill>
                <a:schemeClr val="accent3">
                  <a:lumMod val="50000"/>
                </a:schemeClr>
              </a:solidFill>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76" y="-5650374"/>
            <a:ext cx="12425082" cy="6989109"/>
          </a:xfrm>
          <a:prstGeom prst="rect">
            <a:avLst/>
          </a:prstGeom>
        </p:spPr>
      </p:pic>
      <p:sp>
        <p:nvSpPr>
          <p:cNvPr id="16" name="Title 3"/>
          <p:cNvSpPr txBox="1">
            <a:spLocks/>
          </p:cNvSpPr>
          <p:nvPr/>
        </p:nvSpPr>
        <p:spPr>
          <a:xfrm>
            <a:off x="654324" y="5859"/>
            <a:ext cx="95564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bg1"/>
                </a:solidFill>
                <a:latin typeface="Arial" panose="020B0604020202020204" pitchFamily="34" charset="0"/>
                <a:cs typeface="Arial" panose="020B0604020202020204" pitchFamily="34" charset="0"/>
              </a:rPr>
              <a:t>Get in touch</a:t>
            </a:r>
            <a:endParaRPr lang="en-GB" sz="36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18225" y="225479"/>
            <a:ext cx="1054674" cy="898326"/>
          </a:xfrm>
          <a:prstGeom prst="rect">
            <a:avLst/>
          </a:prstGeom>
        </p:spPr>
      </p:pic>
      <p:pic>
        <p:nvPicPr>
          <p:cNvPr id="2" name="Picture 1"/>
          <p:cNvPicPr>
            <a:picLocks noChangeAspect="1"/>
          </p:cNvPicPr>
          <p:nvPr/>
        </p:nvPicPr>
        <p:blipFill>
          <a:blip r:embed="rId6"/>
          <a:stretch>
            <a:fillRect/>
          </a:stretch>
        </p:blipFill>
        <p:spPr>
          <a:xfrm>
            <a:off x="6481749" y="3192462"/>
            <a:ext cx="5048250" cy="2581275"/>
          </a:xfrm>
          <a:prstGeom prst="rect">
            <a:avLst/>
          </a:prstGeom>
        </p:spPr>
      </p:pic>
    </p:spTree>
    <p:extLst>
      <p:ext uri="{BB962C8B-B14F-4D97-AF65-F5344CB8AC3E}">
        <p14:creationId xmlns:p14="http://schemas.microsoft.com/office/powerpoint/2010/main" val="2700251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6" y="-341074"/>
            <a:ext cx="12348361" cy="1779246"/>
          </a:xfrm>
          <a:prstGeom prst="rect">
            <a:avLst/>
          </a:prstGeom>
        </p:spPr>
      </p:pic>
      <p:sp>
        <p:nvSpPr>
          <p:cNvPr id="16" name="Title 3"/>
          <p:cNvSpPr txBox="1">
            <a:spLocks/>
          </p:cNvSpPr>
          <p:nvPr/>
        </p:nvSpPr>
        <p:spPr>
          <a:xfrm>
            <a:off x="654325" y="37345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bg1"/>
                </a:solidFill>
                <a:latin typeface="Arial" panose="020B0604020202020204" pitchFamily="34" charset="0"/>
                <a:cs typeface="Arial" panose="020B0604020202020204" pitchFamily="34" charset="0"/>
              </a:rPr>
              <a:t>European </a:t>
            </a:r>
            <a:r>
              <a:rPr lang="en-US" sz="3600" b="1" dirty="0" smtClean="0">
                <a:solidFill>
                  <a:schemeClr val="bg1"/>
                </a:solidFill>
                <a:latin typeface="Arial" panose="020B0604020202020204" pitchFamily="34" charset="0"/>
                <a:cs typeface="Arial" panose="020B0604020202020204" pitchFamily="34" charset="0"/>
              </a:rPr>
              <a:t>Foundation Centre  </a:t>
            </a:r>
          </a:p>
          <a:p>
            <a:endParaRPr lang="en-GB" sz="36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8225" y="281626"/>
            <a:ext cx="1054674" cy="898326"/>
          </a:xfrm>
          <a:prstGeom prst="rect">
            <a:avLst/>
          </a:prstGeom>
        </p:spPr>
      </p:pic>
      <p:sp>
        <p:nvSpPr>
          <p:cNvPr id="8" name="Content Placeholder 4"/>
          <p:cNvSpPr>
            <a:spLocks noGrp="1"/>
          </p:cNvSpPr>
          <p:nvPr>
            <p:ph idx="1"/>
          </p:nvPr>
        </p:nvSpPr>
        <p:spPr>
          <a:xfrm>
            <a:off x="1175657" y="1737994"/>
            <a:ext cx="10894423" cy="4351338"/>
          </a:xfrm>
        </p:spPr>
        <p:txBody>
          <a:bodyPr>
            <a:normAutofit fontScale="25000" lnSpcReduction="20000"/>
          </a:bodyPr>
          <a:lstStyle/>
          <a:p>
            <a:pPr>
              <a:spcBef>
                <a:spcPts val="600"/>
              </a:spcBef>
              <a:buClr>
                <a:srgbClr val="0070C0"/>
              </a:buClr>
              <a:buFont typeface="Wingdings" panose="05000000000000000000" pitchFamily="2" charset="2"/>
              <a:buChar char="q"/>
            </a:pPr>
            <a:r>
              <a:rPr lang="en-GB" sz="10000" b="1" dirty="0" smtClean="0">
                <a:latin typeface="Arial" panose="020B0604020202020204" pitchFamily="34" charset="0"/>
                <a:cs typeface="Arial" panose="020B0604020202020204" pitchFamily="34" charset="0"/>
              </a:rPr>
              <a:t> Who we are: </a:t>
            </a:r>
          </a:p>
          <a:p>
            <a:pPr marL="0" indent="0">
              <a:lnSpc>
                <a:spcPct val="120000"/>
              </a:lnSpc>
              <a:spcBef>
                <a:spcPts val="600"/>
              </a:spcBef>
              <a:buNone/>
            </a:pPr>
            <a:r>
              <a:rPr lang="en-GB" sz="8800" dirty="0">
                <a:latin typeface="Arial" panose="020B0604020202020204" pitchFamily="34" charset="0"/>
                <a:cs typeface="Arial" panose="020B0604020202020204" pitchFamily="34" charset="0"/>
              </a:rPr>
              <a:t>The EFC is the </a:t>
            </a:r>
            <a:r>
              <a:rPr lang="en-GB" sz="8800" b="1" dirty="0">
                <a:latin typeface="Arial" panose="020B0604020202020204" pitchFamily="34" charset="0"/>
                <a:cs typeface="Arial" panose="020B0604020202020204" pitchFamily="34" charset="0"/>
              </a:rPr>
              <a:t>platform</a:t>
            </a:r>
            <a:r>
              <a:rPr lang="en-GB" sz="8800" dirty="0">
                <a:latin typeface="Arial" panose="020B0604020202020204" pitchFamily="34" charset="0"/>
                <a:cs typeface="Arial" panose="020B0604020202020204" pitchFamily="34" charset="0"/>
              </a:rPr>
              <a:t> for and </a:t>
            </a:r>
            <a:r>
              <a:rPr lang="en-GB" sz="8800" b="1" dirty="0">
                <a:latin typeface="Arial" panose="020B0604020202020204" pitchFamily="34" charset="0"/>
                <a:cs typeface="Arial" panose="020B0604020202020204" pitchFamily="34" charset="0"/>
              </a:rPr>
              <a:t>champion of </a:t>
            </a:r>
            <a:r>
              <a:rPr lang="en-GB" sz="8800" dirty="0">
                <a:latin typeface="Arial" panose="020B0604020202020204" pitchFamily="34" charset="0"/>
                <a:cs typeface="Arial" panose="020B0604020202020204" pitchFamily="34" charset="0"/>
              </a:rPr>
              <a:t>institutional philanthropy – with a focus on Europe, but also with an eye to the global philanthropic landscape</a:t>
            </a:r>
            <a:r>
              <a:rPr lang="en-GB" sz="8800" dirty="0" smtClean="0">
                <a:latin typeface="Arial" panose="020B0604020202020204" pitchFamily="34" charset="0"/>
                <a:cs typeface="Arial" panose="020B0604020202020204" pitchFamily="34" charset="0"/>
              </a:rPr>
              <a:t>.</a:t>
            </a:r>
            <a:endParaRPr lang="fr-BE" sz="8800" dirty="0">
              <a:latin typeface="Arial" panose="020B0604020202020204" pitchFamily="34" charset="0"/>
              <a:cs typeface="Arial" panose="020B0604020202020204" pitchFamily="34" charset="0"/>
            </a:endParaRPr>
          </a:p>
          <a:p>
            <a:pPr>
              <a:lnSpc>
                <a:spcPct val="120000"/>
              </a:lnSpc>
              <a:spcBef>
                <a:spcPts val="1800"/>
              </a:spcBef>
              <a:buClr>
                <a:srgbClr val="0070C0"/>
              </a:buClr>
              <a:buFont typeface="Wingdings" panose="05000000000000000000" pitchFamily="2" charset="2"/>
              <a:buChar char="q"/>
            </a:pPr>
            <a:r>
              <a:rPr lang="en-GB" sz="10000" b="1" dirty="0" smtClean="0">
                <a:latin typeface="Arial" panose="020B0604020202020204" pitchFamily="34" charset="0"/>
                <a:cs typeface="Arial" panose="020B0604020202020204" pitchFamily="34" charset="0"/>
              </a:rPr>
              <a:t> Our mission:</a:t>
            </a:r>
          </a:p>
          <a:p>
            <a:pPr marL="0" indent="0">
              <a:lnSpc>
                <a:spcPct val="120000"/>
              </a:lnSpc>
              <a:spcBef>
                <a:spcPts val="1200"/>
              </a:spcBef>
              <a:buNone/>
            </a:pPr>
            <a:r>
              <a:rPr lang="en-GB" sz="8800" dirty="0" smtClean="0">
                <a:latin typeface="Arial" panose="020B0604020202020204" pitchFamily="34" charset="0"/>
                <a:cs typeface="Arial" panose="020B0604020202020204" pitchFamily="34" charset="0"/>
              </a:rPr>
              <a:t>We </a:t>
            </a:r>
            <a:r>
              <a:rPr lang="en-GB" sz="8800" b="1" dirty="0">
                <a:latin typeface="Arial" panose="020B0604020202020204" pitchFamily="34" charset="0"/>
                <a:cs typeface="Arial" panose="020B0604020202020204" pitchFamily="34" charset="0"/>
              </a:rPr>
              <a:t>communicate to stakeholders </a:t>
            </a:r>
            <a:r>
              <a:rPr lang="en-GB" sz="8800" dirty="0">
                <a:latin typeface="Arial" panose="020B0604020202020204" pitchFamily="34" charset="0"/>
                <a:cs typeface="Arial" panose="020B0604020202020204" pitchFamily="34" charset="0"/>
              </a:rPr>
              <a:t>the value of institutional philanthropy to society, to help nurture an environment in which it can flourish .</a:t>
            </a:r>
          </a:p>
          <a:p>
            <a:pPr marL="0" indent="0">
              <a:lnSpc>
                <a:spcPct val="120000"/>
              </a:lnSpc>
              <a:spcBef>
                <a:spcPts val="1200"/>
              </a:spcBef>
              <a:buNone/>
            </a:pPr>
            <a:r>
              <a:rPr lang="en-GB" sz="8800" dirty="0">
                <a:latin typeface="Arial" panose="020B0604020202020204" pitchFamily="34" charset="0"/>
                <a:cs typeface="Arial" panose="020B0604020202020204" pitchFamily="34" charset="0"/>
              </a:rPr>
              <a:t>We serve as a centre for </a:t>
            </a:r>
            <a:r>
              <a:rPr lang="en-GB" sz="8800" b="1" dirty="0">
                <a:latin typeface="Arial" panose="020B0604020202020204" pitchFamily="34" charset="0"/>
                <a:cs typeface="Arial" panose="020B0604020202020204" pitchFamily="34" charset="0"/>
              </a:rPr>
              <a:t>knowledge and exchange </a:t>
            </a:r>
            <a:r>
              <a:rPr lang="en-GB" sz="8800" dirty="0">
                <a:latin typeface="Arial" panose="020B0604020202020204" pitchFamily="34" charset="0"/>
                <a:cs typeface="Arial" panose="020B0604020202020204" pitchFamily="34" charset="0"/>
              </a:rPr>
              <a:t>to help increase </a:t>
            </a:r>
            <a:r>
              <a:rPr lang="en-GB" sz="8800" b="1" dirty="0">
                <a:latin typeface="Arial" panose="020B0604020202020204" pitchFamily="34" charset="0"/>
                <a:cs typeface="Arial" panose="020B0604020202020204" pitchFamily="34" charset="0"/>
              </a:rPr>
              <a:t>the</a:t>
            </a:r>
            <a:r>
              <a:rPr lang="en-GB" sz="8800" b="1" dirty="0" smtClean="0">
                <a:latin typeface="Arial" panose="020B0604020202020204" pitchFamily="34" charset="0"/>
                <a:cs typeface="Arial" panose="020B0604020202020204" pitchFamily="34" charset="0"/>
              </a:rPr>
              <a:t> impact </a:t>
            </a:r>
            <a:r>
              <a:rPr lang="en-GB" sz="8800" dirty="0">
                <a:latin typeface="Arial" panose="020B0604020202020204" pitchFamily="34" charset="0"/>
                <a:cs typeface="Arial" panose="020B0604020202020204" pitchFamily="34" charset="0"/>
              </a:rPr>
              <a:t>of our members’ added value in society.</a:t>
            </a:r>
          </a:p>
          <a:p>
            <a:pPr marL="0" indent="0">
              <a:lnSpc>
                <a:spcPct val="120000"/>
              </a:lnSpc>
              <a:spcBef>
                <a:spcPts val="1200"/>
              </a:spcBef>
              <a:buNone/>
            </a:pPr>
            <a:r>
              <a:rPr lang="en-GB" sz="8800" dirty="0" smtClean="0">
                <a:latin typeface="Arial" panose="020B0604020202020204" pitchFamily="34" charset="0"/>
                <a:cs typeface="Arial" panose="020B0604020202020204" pitchFamily="34" charset="0"/>
              </a:rPr>
              <a:t>The </a:t>
            </a:r>
            <a:r>
              <a:rPr lang="en-GB" sz="8800" dirty="0">
                <a:latin typeface="Arial" panose="020B0604020202020204" pitchFamily="34" charset="0"/>
                <a:cs typeface="Arial" panose="020B0604020202020204" pitchFamily="34" charset="0"/>
              </a:rPr>
              <a:t>EFC gives its members access to a wealth of </a:t>
            </a:r>
            <a:r>
              <a:rPr lang="en-GB" sz="8800" b="1" dirty="0">
                <a:latin typeface="Arial" panose="020B0604020202020204" pitchFamily="34" charset="0"/>
                <a:cs typeface="Arial" panose="020B0604020202020204" pitchFamily="34" charset="0"/>
              </a:rPr>
              <a:t>knowledge on the sector </a:t>
            </a:r>
            <a:r>
              <a:rPr lang="en-GB" sz="8800" dirty="0">
                <a:latin typeface="Arial" panose="020B0604020202020204" pitchFamily="34" charset="0"/>
                <a:cs typeface="Arial" panose="020B0604020202020204" pitchFamily="34" charset="0"/>
              </a:rPr>
              <a:t>and to </a:t>
            </a:r>
            <a:r>
              <a:rPr lang="en-GB" sz="8800" b="1" dirty="0">
                <a:latin typeface="Arial" panose="020B0604020202020204" pitchFamily="34" charset="0"/>
                <a:cs typeface="Arial" panose="020B0604020202020204" pitchFamily="34" charset="0"/>
              </a:rPr>
              <a:t>long-term relationships with philanthropic peers and external actors</a:t>
            </a:r>
            <a:r>
              <a:rPr lang="en-GB" sz="8800" dirty="0">
                <a:latin typeface="Arial" panose="020B0604020202020204" pitchFamily="34" charset="0"/>
                <a:cs typeface="Arial" panose="020B0604020202020204" pitchFamily="34" charset="0"/>
              </a:rPr>
              <a:t>.</a:t>
            </a:r>
          </a:p>
          <a:p>
            <a:pPr marL="0" indent="0">
              <a:spcBef>
                <a:spcPts val="600"/>
              </a:spcBef>
              <a:buNone/>
            </a:pPr>
            <a:endParaRPr lang="en-US"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599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76" y="-5650374"/>
            <a:ext cx="12425082" cy="6989109"/>
          </a:xfrm>
          <a:prstGeom prst="rect">
            <a:avLst/>
          </a:prstGeom>
        </p:spPr>
      </p:pic>
      <p:sp>
        <p:nvSpPr>
          <p:cNvPr id="16" name="Title 3"/>
          <p:cNvSpPr txBox="1">
            <a:spLocks/>
          </p:cNvSpPr>
          <p:nvPr/>
        </p:nvSpPr>
        <p:spPr>
          <a:xfrm>
            <a:off x="654324" y="5859"/>
            <a:ext cx="939424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bg1"/>
                </a:solidFill>
                <a:latin typeface="Arial" panose="020B0604020202020204" pitchFamily="34" charset="0"/>
                <a:cs typeface="Arial" panose="020B0604020202020204" pitchFamily="34" charset="0"/>
              </a:rPr>
              <a:t>EFC in figures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8225" y="225479"/>
            <a:ext cx="1054674" cy="898326"/>
          </a:xfrm>
          <a:prstGeom prst="rect">
            <a:avLst/>
          </a:prstGeom>
        </p:spPr>
      </p:pic>
      <p:sp>
        <p:nvSpPr>
          <p:cNvPr id="11" name="Rectangle 10"/>
          <p:cNvSpPr/>
          <p:nvPr/>
        </p:nvSpPr>
        <p:spPr>
          <a:xfrm>
            <a:off x="1217009" y="1471910"/>
            <a:ext cx="10031512" cy="5498941"/>
          </a:xfrm>
          <a:prstGeom prst="rect">
            <a:avLst/>
          </a:prstGeom>
        </p:spPr>
        <p:txBody>
          <a:bodyPr wrap="square">
            <a:spAutoFit/>
          </a:bodyPr>
          <a:lstStyle/>
          <a:p>
            <a:pPr>
              <a:buClr>
                <a:srgbClr val="0070C0"/>
              </a:buClr>
            </a:pPr>
            <a:endParaRPr lang="en-GB" sz="3600" dirty="0">
              <a:latin typeface="Arial" panose="020B0604020202020204" pitchFamily="34" charset="0"/>
              <a:cs typeface="Arial" panose="020B0604020202020204" pitchFamily="34" charset="0"/>
            </a:endParaRPr>
          </a:p>
          <a:p>
            <a:pPr marL="685800" indent="-685800">
              <a:lnSpc>
                <a:spcPct val="150000"/>
              </a:lnSpc>
              <a:spcBef>
                <a:spcPts val="1000"/>
              </a:spcBef>
              <a:buClr>
                <a:srgbClr val="0070C0"/>
              </a:buClr>
              <a:buFont typeface="Wingdings" panose="05000000000000000000" pitchFamily="2" charset="2"/>
              <a:buChar char="q"/>
            </a:pPr>
            <a:r>
              <a:rPr lang="en-GB" sz="2800" dirty="0">
                <a:latin typeface="Arial" panose="020B0604020202020204" pitchFamily="34" charset="0"/>
                <a:cs typeface="Arial" panose="020B0604020202020204" pitchFamily="34" charset="0"/>
              </a:rPr>
              <a:t>Established in 1989</a:t>
            </a:r>
          </a:p>
          <a:p>
            <a:pPr marL="685800" indent="-685800">
              <a:lnSpc>
                <a:spcPct val="150000"/>
              </a:lnSpc>
              <a:spcBef>
                <a:spcPts val="1000"/>
              </a:spcBef>
              <a:buClr>
                <a:srgbClr val="0070C0"/>
              </a:buClr>
              <a:buFont typeface="Wingdings" panose="05000000000000000000" pitchFamily="2" charset="2"/>
              <a:buChar char="q"/>
            </a:pPr>
            <a:r>
              <a:rPr lang="en-GB" sz="2800" dirty="0" smtClean="0">
                <a:latin typeface="Arial" panose="020B0604020202020204" pitchFamily="34" charset="0"/>
                <a:cs typeface="Arial" panose="020B0604020202020204" pitchFamily="34" charset="0"/>
              </a:rPr>
              <a:t>300 </a:t>
            </a:r>
            <a:r>
              <a:rPr lang="en-GB" sz="2800" dirty="0">
                <a:latin typeface="Arial" panose="020B0604020202020204" pitchFamily="34" charset="0"/>
                <a:cs typeface="Arial" panose="020B0604020202020204" pitchFamily="34" charset="0"/>
              </a:rPr>
              <a:t>M</a:t>
            </a:r>
            <a:r>
              <a:rPr lang="en-GB" sz="2800" dirty="0" smtClean="0">
                <a:latin typeface="Arial" panose="020B0604020202020204" pitchFamily="34" charset="0"/>
                <a:cs typeface="Arial" panose="020B0604020202020204" pitchFamily="34" charset="0"/>
              </a:rPr>
              <a:t>embers and Affiliated Partners</a:t>
            </a:r>
            <a:endParaRPr lang="en-GB" sz="2800" dirty="0" smtClean="0">
              <a:latin typeface="Arial" panose="020B0604020202020204" pitchFamily="34" charset="0"/>
              <a:cs typeface="Arial" panose="020B0604020202020204" pitchFamily="34" charset="0"/>
            </a:endParaRPr>
          </a:p>
          <a:p>
            <a:pPr marL="685800" indent="-685800">
              <a:lnSpc>
                <a:spcPct val="150000"/>
              </a:lnSpc>
              <a:spcBef>
                <a:spcPts val="1000"/>
              </a:spcBef>
              <a:buClr>
                <a:srgbClr val="0070C0"/>
              </a:buClr>
              <a:buFont typeface="Wingdings" panose="05000000000000000000" pitchFamily="2" charset="2"/>
              <a:buChar char="q"/>
            </a:pPr>
            <a:r>
              <a:rPr lang="en-US" sz="2800" dirty="0" smtClean="0">
                <a:latin typeface="Arial" panose="020B0604020202020204" pitchFamily="34" charset="0"/>
                <a:cs typeface="Arial" panose="020B0604020202020204" pitchFamily="34" charset="0"/>
              </a:rPr>
              <a:t>Their annual expenditure </a:t>
            </a:r>
            <a:r>
              <a:rPr lang="en-US" sz="2800" dirty="0" smtClean="0">
                <a:latin typeface="Arial" panose="020B0604020202020204" pitchFamily="34" charset="0"/>
                <a:cs typeface="Arial" panose="020B0604020202020204" pitchFamily="34" charset="0"/>
              </a:rPr>
              <a:t>is </a:t>
            </a:r>
            <a:r>
              <a:rPr lang="en-US" sz="2800" dirty="0" smtClean="0">
                <a:latin typeface="Arial" panose="020B0604020202020204" pitchFamily="34" charset="0"/>
                <a:cs typeface="Arial" panose="020B0604020202020204" pitchFamily="34" charset="0"/>
              </a:rPr>
              <a:t>+- € </a:t>
            </a:r>
            <a:r>
              <a:rPr lang="en-US" sz="2800" dirty="0">
                <a:latin typeface="Arial" panose="020B0604020202020204" pitchFamily="34" charset="0"/>
                <a:cs typeface="Arial" panose="020B0604020202020204" pitchFamily="34" charset="0"/>
              </a:rPr>
              <a:t>22 </a:t>
            </a:r>
            <a:r>
              <a:rPr lang="en-US" sz="2800" dirty="0" smtClean="0">
                <a:latin typeface="Arial" panose="020B0604020202020204" pitchFamily="34" charset="0"/>
                <a:cs typeface="Arial" panose="020B0604020202020204" pitchFamily="34" charset="0"/>
              </a:rPr>
              <a:t>billion (estimation</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marL="685800" indent="-685800">
              <a:lnSpc>
                <a:spcPct val="150000"/>
              </a:lnSpc>
              <a:spcBef>
                <a:spcPts val="1000"/>
              </a:spcBef>
              <a:buClr>
                <a:srgbClr val="0070C0"/>
              </a:buClr>
              <a:buFont typeface="Wingdings" panose="05000000000000000000" pitchFamily="2" charset="2"/>
              <a:buChar char="q"/>
            </a:pPr>
            <a:r>
              <a:rPr lang="en-GB" sz="2800" dirty="0" smtClean="0">
                <a:latin typeface="Arial" panose="020B0604020202020204" pitchFamily="34" charset="0"/>
                <a:cs typeface="Arial" panose="020B0604020202020204" pitchFamily="34" charset="0"/>
              </a:rPr>
              <a:t>Coming from 34 countries - Europe </a:t>
            </a:r>
            <a:r>
              <a:rPr lang="en-GB" sz="2800" dirty="0">
                <a:latin typeface="Arial" panose="020B0604020202020204" pitchFamily="34" charset="0"/>
                <a:cs typeface="Arial" panose="020B0604020202020204" pitchFamily="34" charset="0"/>
              </a:rPr>
              <a:t>and throughout the world</a:t>
            </a:r>
          </a:p>
          <a:p>
            <a:pPr>
              <a:buClr>
                <a:srgbClr val="0070C0"/>
              </a:buClr>
            </a:pPr>
            <a:endParaRPr lang="en-US" sz="3600" dirty="0">
              <a:solidFill>
                <a:schemeClr val="accent3">
                  <a:lumMod val="50000"/>
                </a:schemeClr>
              </a:solidFill>
              <a:latin typeface="Arial" panose="020B0604020202020204" pitchFamily="34" charset="0"/>
              <a:cs typeface="Arial" panose="020B0604020202020204" pitchFamily="34" charset="0"/>
            </a:endParaRPr>
          </a:p>
          <a:p>
            <a:endParaRPr lang="en-GB" sz="3600" dirty="0">
              <a:solidFill>
                <a:schemeClr val="accent3">
                  <a:lumMod val="50000"/>
                </a:schemeClr>
              </a:solidFill>
              <a:latin typeface="Calibri" panose="020F0502020204030204" pitchFamily="34" charset="0"/>
            </a:endParaRPr>
          </a:p>
        </p:txBody>
      </p:sp>
    </p:spTree>
    <p:extLst>
      <p:ext uri="{BB962C8B-B14F-4D97-AF65-F5344CB8AC3E}">
        <p14:creationId xmlns:p14="http://schemas.microsoft.com/office/powerpoint/2010/main" val="2939636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6" y="-341074"/>
            <a:ext cx="12348361" cy="1779246"/>
          </a:xfrm>
          <a:prstGeom prst="rect">
            <a:avLst/>
          </a:prstGeom>
        </p:spPr>
      </p:pic>
      <p:sp>
        <p:nvSpPr>
          <p:cNvPr id="16" name="Title 3"/>
          <p:cNvSpPr txBox="1">
            <a:spLocks/>
          </p:cNvSpPr>
          <p:nvPr/>
        </p:nvSpPr>
        <p:spPr>
          <a:xfrm>
            <a:off x="654325" y="37345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bg1"/>
                </a:solidFill>
                <a:latin typeface="Arial" panose="020B0604020202020204" pitchFamily="34" charset="0"/>
                <a:cs typeface="Arial" panose="020B0604020202020204" pitchFamily="34" charset="0"/>
              </a:rPr>
              <a:t>European </a:t>
            </a:r>
            <a:r>
              <a:rPr lang="en-US" sz="3600" b="1" dirty="0" smtClean="0">
                <a:solidFill>
                  <a:schemeClr val="bg1"/>
                </a:solidFill>
                <a:latin typeface="Arial" panose="020B0604020202020204" pitchFamily="34" charset="0"/>
                <a:cs typeface="Arial" panose="020B0604020202020204" pitchFamily="34" charset="0"/>
              </a:rPr>
              <a:t>Foundation Centre  </a:t>
            </a:r>
          </a:p>
          <a:p>
            <a:endParaRPr lang="en-GB" sz="36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8225" y="281626"/>
            <a:ext cx="1054674" cy="898326"/>
          </a:xfrm>
          <a:prstGeom prst="rect">
            <a:avLst/>
          </a:prstGeom>
        </p:spPr>
      </p:pic>
      <p:sp>
        <p:nvSpPr>
          <p:cNvPr id="8" name="Content Placeholder 4"/>
          <p:cNvSpPr>
            <a:spLocks noGrp="1"/>
          </p:cNvSpPr>
          <p:nvPr>
            <p:ph idx="1"/>
          </p:nvPr>
        </p:nvSpPr>
        <p:spPr>
          <a:xfrm>
            <a:off x="369795" y="1737994"/>
            <a:ext cx="11700286" cy="4925024"/>
          </a:xfrm>
        </p:spPr>
        <p:txBody>
          <a:bodyPr>
            <a:normAutofit fontScale="92500" lnSpcReduction="20000"/>
          </a:bodyPr>
          <a:lstStyle/>
          <a:p>
            <a:pPr marL="0" indent="0">
              <a:lnSpc>
                <a:spcPct val="120000"/>
              </a:lnSpc>
              <a:spcBef>
                <a:spcPts val="600"/>
              </a:spcBef>
              <a:buNone/>
            </a:pPr>
            <a:r>
              <a:rPr lang="en-GB" sz="4000" dirty="0" smtClean="0">
                <a:latin typeface="Arial" panose="020B0604020202020204" pitchFamily="34" charset="0"/>
                <a:cs typeface="Arial" panose="020B0604020202020204" pitchFamily="34" charset="0"/>
              </a:rPr>
              <a:t>Our </a:t>
            </a:r>
            <a:r>
              <a:rPr lang="en-GB" sz="4000" dirty="0">
                <a:latin typeface="Arial" panose="020B0604020202020204" pitchFamily="34" charset="0"/>
                <a:cs typeface="Arial" panose="020B0604020202020204" pitchFamily="34" charset="0"/>
              </a:rPr>
              <a:t>work </a:t>
            </a:r>
            <a:r>
              <a:rPr lang="en-GB" sz="4000" dirty="0" smtClean="0">
                <a:latin typeface="Arial" panose="020B0604020202020204" pitchFamily="34" charset="0"/>
                <a:cs typeface="Arial" panose="020B0604020202020204" pitchFamily="34" charset="0"/>
              </a:rPr>
              <a:t>focuses on </a:t>
            </a:r>
            <a:r>
              <a:rPr lang="en-GB" sz="4000" dirty="0">
                <a:latin typeface="Arial" panose="020B0604020202020204" pitchFamily="34" charset="0"/>
                <a:cs typeface="Arial" panose="020B0604020202020204" pitchFamily="34" charset="0"/>
              </a:rPr>
              <a:t>the following </a:t>
            </a:r>
            <a:r>
              <a:rPr lang="en-GB" sz="4000" b="1" dirty="0">
                <a:latin typeface="Arial" panose="020B0604020202020204" pitchFamily="34" charset="0"/>
                <a:cs typeface="Arial" panose="020B0604020202020204" pitchFamily="34" charset="0"/>
              </a:rPr>
              <a:t>seven </a:t>
            </a:r>
            <a:r>
              <a:rPr lang="en-GB" sz="4000" b="1" dirty="0" smtClean="0">
                <a:latin typeface="Arial" panose="020B0604020202020204" pitchFamily="34" charset="0"/>
                <a:cs typeface="Arial" panose="020B0604020202020204" pitchFamily="34" charset="0"/>
              </a:rPr>
              <a:t>priorities </a:t>
            </a:r>
            <a:r>
              <a:rPr lang="en-GB" sz="4000" dirty="0" smtClean="0">
                <a:latin typeface="Arial" panose="020B0604020202020204" pitchFamily="34" charset="0"/>
                <a:cs typeface="Arial" panose="020B0604020202020204" pitchFamily="34" charset="0"/>
              </a:rPr>
              <a:t>for </a:t>
            </a:r>
            <a:r>
              <a:rPr lang="en-GB" sz="4000" dirty="0">
                <a:latin typeface="Arial" panose="020B0604020202020204" pitchFamily="34" charset="0"/>
                <a:cs typeface="Arial" panose="020B0604020202020204" pitchFamily="34" charset="0"/>
              </a:rPr>
              <a:t>the duration of the Strategic </a:t>
            </a:r>
            <a:r>
              <a:rPr lang="en-GB" sz="4000" dirty="0" smtClean="0">
                <a:latin typeface="Arial" panose="020B0604020202020204" pitchFamily="34" charset="0"/>
                <a:cs typeface="Arial" panose="020B0604020202020204" pitchFamily="34" charset="0"/>
              </a:rPr>
              <a:t>Framework (2016-2022):</a:t>
            </a:r>
          </a:p>
          <a:p>
            <a:pPr marL="0" indent="0">
              <a:lnSpc>
                <a:spcPct val="120000"/>
              </a:lnSpc>
              <a:spcBef>
                <a:spcPts val="600"/>
              </a:spcBef>
              <a:buNone/>
            </a:pPr>
            <a:endParaRPr lang="en-GB" sz="2400" dirty="0">
              <a:latin typeface="Arial" panose="020B0604020202020204" pitchFamily="34" charset="0"/>
              <a:cs typeface="Arial" panose="020B0604020202020204" pitchFamily="34" charset="0"/>
            </a:endParaRPr>
          </a:p>
          <a:p>
            <a:pPr marL="514350" indent="-514350">
              <a:lnSpc>
                <a:spcPct val="120000"/>
              </a:lnSpc>
              <a:spcBef>
                <a:spcPts val="600"/>
              </a:spcBef>
              <a:buAutoNum type="arabicPeriod"/>
            </a:pPr>
            <a:r>
              <a:rPr lang="en-GB" sz="2600" dirty="0" smtClean="0">
                <a:solidFill>
                  <a:srgbClr val="00ABD7"/>
                </a:solidFill>
                <a:latin typeface="Arial" panose="020B0604020202020204" pitchFamily="34" charset="0"/>
                <a:cs typeface="Arial" panose="020B0604020202020204" pitchFamily="34" charset="0"/>
              </a:rPr>
              <a:t>NURTURE </a:t>
            </a:r>
            <a:r>
              <a:rPr lang="en-GB" sz="2600" dirty="0" smtClean="0">
                <a:solidFill>
                  <a:srgbClr val="00ABD7"/>
                </a:solidFill>
                <a:latin typeface="Arial" panose="020B0604020202020204" pitchFamily="34" charset="0"/>
                <a:cs typeface="Arial" panose="020B0604020202020204" pitchFamily="34" charset="0"/>
              </a:rPr>
              <a:t>PHILANTHROPY </a:t>
            </a:r>
            <a:endParaRPr lang="en-GB" sz="2600" dirty="0">
              <a:solidFill>
                <a:srgbClr val="00ABD7"/>
              </a:solidFill>
              <a:latin typeface="Arial" panose="020B0604020202020204" pitchFamily="34" charset="0"/>
              <a:cs typeface="Arial" panose="020B0604020202020204" pitchFamily="34" charset="0"/>
            </a:endParaRPr>
          </a:p>
          <a:p>
            <a:pPr marL="514350" indent="-514350">
              <a:lnSpc>
                <a:spcPct val="120000"/>
              </a:lnSpc>
              <a:spcBef>
                <a:spcPts val="600"/>
              </a:spcBef>
              <a:buAutoNum type="arabicPeriod"/>
            </a:pPr>
            <a:r>
              <a:rPr lang="en-GB" sz="2600" dirty="0" smtClean="0">
                <a:solidFill>
                  <a:srgbClr val="00ABD7"/>
                </a:solidFill>
                <a:latin typeface="Arial" panose="020B0604020202020204" pitchFamily="34" charset="0"/>
                <a:cs typeface="Arial" panose="020B0604020202020204" pitchFamily="34" charset="0"/>
              </a:rPr>
              <a:t>ADVANCE </a:t>
            </a:r>
            <a:r>
              <a:rPr lang="en-GB" sz="2600" dirty="0">
                <a:solidFill>
                  <a:srgbClr val="00ABD7"/>
                </a:solidFill>
                <a:latin typeface="Arial" panose="020B0604020202020204" pitchFamily="34" charset="0"/>
                <a:cs typeface="Arial" panose="020B0604020202020204" pitchFamily="34" charset="0"/>
              </a:rPr>
              <a:t>THE </a:t>
            </a:r>
            <a:r>
              <a:rPr lang="en-GB" sz="2600" dirty="0" smtClean="0">
                <a:solidFill>
                  <a:srgbClr val="00ABD7"/>
                </a:solidFill>
                <a:latin typeface="Arial" panose="020B0604020202020204" pitchFamily="34" charset="0"/>
                <a:cs typeface="Arial" panose="020B0604020202020204" pitchFamily="34" charset="0"/>
              </a:rPr>
              <a:t>SECTOR</a:t>
            </a:r>
          </a:p>
          <a:p>
            <a:pPr marL="514350" indent="-514350">
              <a:lnSpc>
                <a:spcPct val="120000"/>
              </a:lnSpc>
              <a:spcBef>
                <a:spcPts val="600"/>
              </a:spcBef>
              <a:buAutoNum type="arabicPeriod"/>
            </a:pPr>
            <a:r>
              <a:rPr lang="en-GB" sz="2600" dirty="0" smtClean="0">
                <a:solidFill>
                  <a:srgbClr val="00ABD7"/>
                </a:solidFill>
                <a:latin typeface="Arial" panose="020B0604020202020204" pitchFamily="34" charset="0"/>
                <a:cs typeface="Arial" panose="020B0604020202020204" pitchFamily="34" charset="0"/>
              </a:rPr>
              <a:t>FOSTER PEER-LEARNING</a:t>
            </a:r>
            <a:endParaRPr lang="en-GB" sz="2600" dirty="0">
              <a:solidFill>
                <a:srgbClr val="00ABD7"/>
              </a:solidFill>
              <a:latin typeface="Arial" panose="020B0604020202020204" pitchFamily="34" charset="0"/>
              <a:cs typeface="Arial" panose="020B0604020202020204" pitchFamily="34" charset="0"/>
            </a:endParaRPr>
          </a:p>
          <a:p>
            <a:pPr marL="514350" indent="-514350">
              <a:lnSpc>
                <a:spcPct val="120000"/>
              </a:lnSpc>
              <a:spcBef>
                <a:spcPts val="600"/>
              </a:spcBef>
              <a:buAutoNum type="arabicPeriod"/>
            </a:pPr>
            <a:r>
              <a:rPr lang="en-GB" sz="2600" dirty="0" smtClean="0">
                <a:solidFill>
                  <a:srgbClr val="00ABD7"/>
                </a:solidFill>
                <a:latin typeface="Arial" panose="020B0604020202020204" pitchFamily="34" charset="0"/>
                <a:cs typeface="Arial" panose="020B0604020202020204" pitchFamily="34" charset="0"/>
              </a:rPr>
              <a:t>ENHANCE COLLABORATION</a:t>
            </a:r>
            <a:endParaRPr lang="en-GB" sz="2600" dirty="0">
              <a:solidFill>
                <a:srgbClr val="00ABD7"/>
              </a:solidFill>
              <a:latin typeface="Arial" panose="020B0604020202020204" pitchFamily="34" charset="0"/>
              <a:cs typeface="Arial" panose="020B0604020202020204" pitchFamily="34" charset="0"/>
            </a:endParaRPr>
          </a:p>
          <a:p>
            <a:pPr marL="514350" indent="-514350">
              <a:lnSpc>
                <a:spcPct val="120000"/>
              </a:lnSpc>
              <a:spcBef>
                <a:spcPts val="600"/>
              </a:spcBef>
              <a:buAutoNum type="arabicPeriod"/>
            </a:pPr>
            <a:r>
              <a:rPr lang="en-GB" sz="2600" dirty="0" smtClean="0">
                <a:solidFill>
                  <a:srgbClr val="00ABD7"/>
                </a:solidFill>
                <a:latin typeface="Arial" panose="020B0604020202020204" pitchFamily="34" charset="0"/>
                <a:cs typeface="Arial" panose="020B0604020202020204" pitchFamily="34" charset="0"/>
              </a:rPr>
              <a:t>CHAMPION PHILANTHROPY</a:t>
            </a:r>
          </a:p>
          <a:p>
            <a:pPr marL="514350" indent="-514350">
              <a:lnSpc>
                <a:spcPct val="120000"/>
              </a:lnSpc>
              <a:spcBef>
                <a:spcPts val="600"/>
              </a:spcBef>
              <a:buAutoNum type="arabicPeriod"/>
            </a:pPr>
            <a:r>
              <a:rPr lang="en-GB" sz="2600" dirty="0" smtClean="0">
                <a:solidFill>
                  <a:srgbClr val="00ABD7"/>
                </a:solidFill>
                <a:latin typeface="Arial" panose="020B0604020202020204" pitchFamily="34" charset="0"/>
                <a:cs typeface="Arial" panose="020B0604020202020204" pitchFamily="34" charset="0"/>
              </a:rPr>
              <a:t>BE “GLOCAL”</a:t>
            </a:r>
          </a:p>
          <a:p>
            <a:pPr marL="514350" indent="-514350">
              <a:lnSpc>
                <a:spcPct val="120000"/>
              </a:lnSpc>
              <a:spcBef>
                <a:spcPts val="600"/>
              </a:spcBef>
              <a:buAutoNum type="arabicPeriod"/>
            </a:pPr>
            <a:r>
              <a:rPr lang="en-GB" sz="2600" dirty="0" smtClean="0">
                <a:solidFill>
                  <a:srgbClr val="00ABD7"/>
                </a:solidFill>
                <a:latin typeface="Arial" panose="020B0604020202020204" pitchFamily="34" charset="0"/>
                <a:cs typeface="Arial" panose="020B0604020202020204" pitchFamily="34" charset="0"/>
              </a:rPr>
              <a:t>BUILD </a:t>
            </a:r>
            <a:r>
              <a:rPr lang="en-GB" sz="2600" dirty="0">
                <a:solidFill>
                  <a:srgbClr val="00ABD7"/>
                </a:solidFill>
                <a:latin typeface="Arial" panose="020B0604020202020204" pitchFamily="34" charset="0"/>
                <a:cs typeface="Arial" panose="020B0604020202020204" pitchFamily="34" charset="0"/>
              </a:rPr>
              <a:t>AS </a:t>
            </a:r>
            <a:r>
              <a:rPr lang="en-GB" sz="2600" dirty="0" smtClean="0">
                <a:solidFill>
                  <a:srgbClr val="00ABD7"/>
                </a:solidFill>
                <a:latin typeface="Arial" panose="020B0604020202020204" pitchFamily="34" charset="0"/>
                <a:cs typeface="Arial" panose="020B0604020202020204" pitchFamily="34" charset="0"/>
              </a:rPr>
              <a:t>ONE </a:t>
            </a:r>
            <a:endParaRPr lang="en-GB" sz="2600" dirty="0">
              <a:solidFill>
                <a:srgbClr val="00ABD7"/>
              </a:solidFill>
              <a:latin typeface="Arial" panose="020B0604020202020204" pitchFamily="34" charset="0"/>
              <a:cs typeface="Arial" panose="020B0604020202020204" pitchFamily="34" charset="0"/>
            </a:endParaRPr>
          </a:p>
          <a:p>
            <a:pPr marL="0" indent="0">
              <a:spcBef>
                <a:spcPts val="600"/>
              </a:spcBef>
              <a:buNone/>
            </a:pPr>
            <a:endParaRPr lang="en-US"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2663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7829" y="1705635"/>
            <a:ext cx="10851502" cy="5001209"/>
          </a:xfrm>
        </p:spPr>
        <p:txBody>
          <a:bodyPr>
            <a:normAutofit fontScale="55000" lnSpcReduction="20000"/>
          </a:bodyPr>
          <a:lstStyle/>
          <a:p>
            <a:pPr marL="538163" indent="-358775">
              <a:lnSpc>
                <a:spcPct val="140000"/>
              </a:lnSpc>
              <a:buClr>
                <a:srgbClr val="0070C0"/>
              </a:buClr>
              <a:buFont typeface="Wingdings" panose="05000000000000000000" pitchFamily="2" charset="2"/>
              <a:buChar char="q"/>
            </a:pPr>
            <a:r>
              <a:rPr lang="en-US" sz="4000" b="1" dirty="0" smtClean="0">
                <a:latin typeface="Arial" panose="020B0604020202020204" pitchFamily="34" charset="0"/>
                <a:cs typeface="Arial" panose="020B0604020202020204" pitchFamily="34" charset="0"/>
              </a:rPr>
              <a:t>Incubating projects and enhancing collaboration</a:t>
            </a:r>
            <a:endParaRPr lang="en-US" sz="4000" dirty="0" smtClean="0">
              <a:latin typeface="Arial" panose="020B0604020202020204" pitchFamily="34" charset="0"/>
              <a:cs typeface="Arial" panose="020B0604020202020204" pitchFamily="34" charset="0"/>
            </a:endParaRPr>
          </a:p>
          <a:p>
            <a:pPr marL="1174750" lvl="1" indent="-457200">
              <a:lnSpc>
                <a:spcPct val="140000"/>
              </a:lnSpc>
              <a:buFont typeface="Wingdings" panose="05000000000000000000" pitchFamily="2" charset="2"/>
              <a:buChar char="Ø"/>
            </a:pPr>
            <a:r>
              <a:rPr lang="en-US" sz="4000" dirty="0">
                <a:latin typeface="Arial" panose="020B0604020202020204" pitchFamily="34" charset="0"/>
                <a:cs typeface="Arial" panose="020B0604020202020204" pitchFamily="34" charset="0"/>
              </a:rPr>
              <a:t>O</a:t>
            </a:r>
            <a:r>
              <a:rPr lang="en-US" sz="4000" dirty="0" smtClean="0">
                <a:latin typeface="Arial" panose="020B0604020202020204" pitchFamily="34" charset="0"/>
                <a:cs typeface="Arial" panose="020B0604020202020204" pitchFamily="34" charset="0"/>
              </a:rPr>
              <a:t>ver a dozen thematic networks - 2017: </a:t>
            </a:r>
            <a:r>
              <a:rPr lang="en-US" sz="4000" dirty="0">
                <a:latin typeface="Arial" panose="020B0604020202020204" pitchFamily="34" charset="0"/>
                <a:cs typeface="Arial" panose="020B0604020202020204" pitchFamily="34" charset="0"/>
              </a:rPr>
              <a:t>launch of </a:t>
            </a:r>
            <a:r>
              <a:rPr lang="en-US" sz="4000" dirty="0" smtClean="0">
                <a:latin typeface="Arial" panose="020B0604020202020204" pitchFamily="34" charset="0"/>
                <a:cs typeface="Arial" panose="020B0604020202020204" pitchFamily="34" charset="0"/>
              </a:rPr>
              <a:t>new Thematic </a:t>
            </a:r>
            <a:r>
              <a:rPr lang="en-US" sz="4000" dirty="0" smtClean="0">
                <a:latin typeface="Arial" panose="020B0604020202020204" pitchFamily="34" charset="0"/>
                <a:cs typeface="Arial" panose="020B0604020202020204" pitchFamily="34" charset="0"/>
              </a:rPr>
              <a:t>Network </a:t>
            </a:r>
            <a:r>
              <a:rPr lang="en-US" sz="4000" dirty="0" smtClean="0">
                <a:latin typeface="Arial" panose="020B0604020202020204" pitchFamily="34" charset="0"/>
                <a:cs typeface="Arial" panose="020B0604020202020204" pitchFamily="34" charset="0"/>
              </a:rPr>
              <a:t>on Arts </a:t>
            </a:r>
            <a:r>
              <a:rPr lang="en-US" sz="4000" dirty="0" smtClean="0">
                <a:latin typeface="Arial" panose="020B0604020202020204" pitchFamily="34" charset="0"/>
                <a:cs typeface="Arial" panose="020B0604020202020204" pitchFamily="34" charset="0"/>
              </a:rPr>
              <a:t>&amp; Culture </a:t>
            </a:r>
          </a:p>
          <a:p>
            <a:pPr marL="538163" indent="-358775">
              <a:lnSpc>
                <a:spcPct val="140000"/>
              </a:lnSpc>
              <a:buClr>
                <a:srgbClr val="0070C0"/>
              </a:buClr>
              <a:buFont typeface="Wingdings" panose="05000000000000000000" pitchFamily="2" charset="2"/>
              <a:buChar char="q"/>
            </a:pPr>
            <a:r>
              <a:rPr lang="en-US" sz="4000" b="1" dirty="0" smtClean="0">
                <a:latin typeface="Arial" panose="020B0604020202020204" pitchFamily="34" charset="0"/>
                <a:cs typeface="Arial" panose="020B0604020202020204" pitchFamily="34" charset="0"/>
              </a:rPr>
              <a:t>Peer-Learning</a:t>
            </a:r>
            <a:endParaRPr lang="en-US" sz="4000" dirty="0" smtClean="0">
              <a:latin typeface="Arial" panose="020B0604020202020204" pitchFamily="34" charset="0"/>
              <a:cs typeface="Arial" panose="020B0604020202020204" pitchFamily="34" charset="0"/>
            </a:endParaRPr>
          </a:p>
          <a:p>
            <a:pPr marL="1174750" lvl="2" indent="-457200">
              <a:lnSpc>
                <a:spcPct val="140000"/>
              </a:lnSpc>
              <a:buFont typeface="Wingdings" panose="05000000000000000000" pitchFamily="2" charset="2"/>
              <a:buChar char="Ø"/>
            </a:pPr>
            <a:r>
              <a:rPr lang="en-US" sz="4000" dirty="0" smtClean="0">
                <a:latin typeface="Arial" panose="020B0604020202020204" pitchFamily="34" charset="0"/>
                <a:cs typeface="Arial" panose="020B0604020202020204" pitchFamily="34" charset="0"/>
              </a:rPr>
              <a:t>Communities of practice </a:t>
            </a:r>
            <a:r>
              <a:rPr lang="en-US" sz="4000" dirty="0" smtClean="0">
                <a:latin typeface="Arial" panose="020B0604020202020204" pitchFamily="34" charset="0"/>
                <a:cs typeface="Arial" panose="020B0604020202020204" pitchFamily="34" charset="0"/>
              </a:rPr>
              <a:t>(Communications, HR, Finance, Investments)</a:t>
            </a:r>
            <a:endParaRPr lang="en-US" sz="4000" dirty="0" smtClean="0">
              <a:latin typeface="Arial" panose="020B0604020202020204" pitchFamily="34" charset="0"/>
              <a:cs typeface="Arial" panose="020B0604020202020204" pitchFamily="34" charset="0"/>
            </a:endParaRPr>
          </a:p>
          <a:p>
            <a:pPr marL="1174750" lvl="2" indent="-457200">
              <a:lnSpc>
                <a:spcPct val="140000"/>
              </a:lnSpc>
              <a:buFont typeface="Wingdings" panose="05000000000000000000" pitchFamily="2" charset="2"/>
              <a:buChar char="Ø"/>
            </a:pPr>
            <a:r>
              <a:rPr lang="en-GB" sz="4000" dirty="0" smtClean="0">
                <a:latin typeface="Arial" panose="020B0604020202020204" pitchFamily="34" charset="0"/>
                <a:cs typeface="Arial" panose="020B0604020202020204" pitchFamily="34" charset="0"/>
              </a:rPr>
              <a:t>Tailor-made study visits and exchange programmes  - </a:t>
            </a:r>
            <a:r>
              <a:rPr lang="en-US" sz="4000" dirty="0" smtClean="0">
                <a:latin typeface="Arial" panose="020B0604020202020204" pitchFamily="34" charset="0"/>
                <a:cs typeface="Arial" panose="020B0604020202020204" pitchFamily="34" charset="0"/>
              </a:rPr>
              <a:t>Philanthropy </a:t>
            </a:r>
            <a:r>
              <a:rPr lang="en-US" sz="4000" dirty="0">
                <a:latin typeface="Arial" panose="020B0604020202020204" pitchFamily="34" charset="0"/>
                <a:cs typeface="Arial" panose="020B0604020202020204" pitchFamily="34" charset="0"/>
              </a:rPr>
              <a:t>Leadership </a:t>
            </a:r>
            <a:r>
              <a:rPr lang="en-US" sz="4000" dirty="0" err="1">
                <a:latin typeface="Arial" panose="020B0604020202020204" pitchFamily="34" charset="0"/>
                <a:cs typeface="Arial" panose="020B0604020202020204" pitchFamily="34" charset="0"/>
              </a:rPr>
              <a:t>Programme</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China-Europe</a:t>
            </a:r>
          </a:p>
          <a:p>
            <a:pPr marL="1174750" lvl="2" indent="-457200">
              <a:lnSpc>
                <a:spcPct val="140000"/>
              </a:lnSpc>
              <a:buFont typeface="Wingdings" panose="05000000000000000000" pitchFamily="2" charset="2"/>
              <a:buChar char="Ø"/>
            </a:pPr>
            <a:r>
              <a:rPr lang="en-US" sz="4000" dirty="0" smtClean="0">
                <a:latin typeface="Arial" panose="020B0604020202020204" pitchFamily="34" charset="0"/>
                <a:cs typeface="Arial" panose="020B0604020202020204" pitchFamily="34" charset="0"/>
              </a:rPr>
              <a:t>CEO Exchange meeting</a:t>
            </a:r>
          </a:p>
          <a:p>
            <a:pPr marL="1174750" lvl="2" indent="-457200">
              <a:lnSpc>
                <a:spcPct val="140000"/>
              </a:lnSpc>
              <a:buFont typeface="Wingdings" panose="05000000000000000000" pitchFamily="2" charset="2"/>
              <a:buChar char="Ø"/>
            </a:pPr>
            <a:r>
              <a:rPr lang="en-US" sz="4000" dirty="0" smtClean="0">
                <a:latin typeface="Arial" panose="020B0604020202020204" pitchFamily="34" charset="0"/>
                <a:cs typeface="Arial" panose="020B0604020202020204" pitchFamily="34" charset="0"/>
              </a:rPr>
              <a:t>AGA Next Gen </a:t>
            </a:r>
            <a:r>
              <a:rPr lang="en-US" sz="4000" dirty="0" err="1" smtClean="0">
                <a:latin typeface="Arial" panose="020B0604020202020204" pitchFamily="34" charset="0"/>
                <a:cs typeface="Arial" panose="020B0604020202020204" pitchFamily="34" charset="0"/>
              </a:rPr>
              <a:t>programme</a:t>
            </a:r>
            <a:endParaRPr lang="en-US" sz="4000" dirty="0" smtClean="0">
              <a:latin typeface="Arial" panose="020B0604020202020204" pitchFamily="34" charset="0"/>
              <a:cs typeface="Arial" panose="020B0604020202020204" pitchFamily="34" charset="0"/>
            </a:endParaRPr>
          </a:p>
          <a:p>
            <a:pPr marL="0" indent="0">
              <a:buNone/>
            </a:pPr>
            <a:endParaRPr lang="en-US" dirty="0">
              <a:solidFill>
                <a:schemeClr val="accent3">
                  <a:lumMod val="50000"/>
                </a:schemeClr>
              </a:solidFill>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76" y="-5650374"/>
            <a:ext cx="12425082" cy="6989109"/>
          </a:xfrm>
          <a:prstGeom prst="rect">
            <a:avLst/>
          </a:prstGeom>
        </p:spPr>
      </p:pic>
      <p:sp>
        <p:nvSpPr>
          <p:cNvPr id="16" name="Title 3"/>
          <p:cNvSpPr txBox="1">
            <a:spLocks/>
          </p:cNvSpPr>
          <p:nvPr/>
        </p:nvSpPr>
        <p:spPr>
          <a:xfrm>
            <a:off x="654324" y="5859"/>
            <a:ext cx="8946875"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bg1"/>
                </a:solidFill>
                <a:latin typeface="Arial" panose="020B0604020202020204" pitchFamily="34" charset="0"/>
                <a:cs typeface="Arial" panose="020B0604020202020204" pitchFamily="34" charset="0"/>
              </a:rPr>
              <a:t>European Foundation Centre 2016 - 2022</a:t>
            </a:r>
          </a:p>
          <a:p>
            <a:r>
              <a:rPr lang="en-US" sz="3600" dirty="0" smtClean="0">
                <a:solidFill>
                  <a:schemeClr val="bg1"/>
                </a:solidFill>
                <a:latin typeface="Arial" panose="020B0604020202020204" pitchFamily="34" charset="0"/>
                <a:cs typeface="Arial" panose="020B0604020202020204" pitchFamily="34" charset="0"/>
              </a:rPr>
              <a:t>What we do: </a:t>
            </a:r>
            <a:endParaRPr lang="en-GB" sz="36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8225" y="225479"/>
            <a:ext cx="1054674" cy="898326"/>
          </a:xfrm>
          <a:prstGeom prst="rect">
            <a:avLst/>
          </a:prstGeom>
        </p:spPr>
      </p:pic>
    </p:spTree>
    <p:extLst>
      <p:ext uri="{BB962C8B-B14F-4D97-AF65-F5344CB8AC3E}">
        <p14:creationId xmlns:p14="http://schemas.microsoft.com/office/powerpoint/2010/main" val="2703209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253406" y="1512079"/>
            <a:ext cx="4619493" cy="2015913"/>
          </a:xfrm>
        </p:spPr>
        <p:txBody>
          <a:bodyPr>
            <a:normAutofit/>
          </a:bodyPr>
          <a:lstStyle/>
          <a:p>
            <a:pPr marL="0" indent="0">
              <a:buNone/>
            </a:pPr>
            <a:r>
              <a:rPr lang="en-US" dirty="0" smtClean="0">
                <a:latin typeface="Arial" panose="020B0604020202020204" pitchFamily="34" charset="0"/>
                <a:cs typeface="Arial" panose="020B0604020202020204" pitchFamily="34" charset="0"/>
              </a:rPr>
              <a:t>Thematic Networks and Communities of Practice continued to thrive and grow, forming a collaborative base.</a:t>
            </a:r>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76" y="-5650374"/>
            <a:ext cx="12425082" cy="6989109"/>
          </a:xfrm>
          <a:prstGeom prst="rect">
            <a:avLst/>
          </a:prstGeom>
        </p:spPr>
      </p:pic>
      <p:sp>
        <p:nvSpPr>
          <p:cNvPr id="16" name="Title 3"/>
          <p:cNvSpPr txBox="1">
            <a:spLocks/>
          </p:cNvSpPr>
          <p:nvPr/>
        </p:nvSpPr>
        <p:spPr>
          <a:xfrm>
            <a:off x="654325" y="-20266"/>
            <a:ext cx="85549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bg1"/>
                </a:solidFill>
                <a:latin typeface="Arial" panose="020B0604020202020204" pitchFamily="34" charset="0"/>
                <a:cs typeface="Arial" panose="020B0604020202020204" pitchFamily="34" charset="0"/>
              </a:rPr>
              <a:t>EFC Thematic Networks &amp; Communities of Practice - </a:t>
            </a:r>
            <a:r>
              <a:rPr lang="fr-BE" sz="3600" dirty="0" smtClean="0">
                <a:solidFill>
                  <a:schemeClr val="bg1"/>
                </a:solidFill>
                <a:latin typeface="Arial" panose="020B0604020202020204" pitchFamily="34" charset="0"/>
                <a:cs typeface="Arial" panose="020B0604020202020204" pitchFamily="34" charset="0"/>
              </a:rPr>
              <a:t>2017 in </a:t>
            </a:r>
            <a:r>
              <a:rPr lang="fr-BE" sz="3600" dirty="0" err="1" smtClean="0">
                <a:solidFill>
                  <a:schemeClr val="bg1"/>
                </a:solidFill>
                <a:latin typeface="Arial" panose="020B0604020202020204" pitchFamily="34" charset="0"/>
                <a:cs typeface="Arial" panose="020B0604020202020204" pitchFamily="34" charset="0"/>
              </a:rPr>
              <a:t>brief</a:t>
            </a:r>
            <a:endParaRPr lang="en-GB" sz="36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8225" y="225479"/>
            <a:ext cx="1054674" cy="898326"/>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36358" y="1512079"/>
            <a:ext cx="6563550" cy="4580812"/>
          </a:xfrm>
          <a:prstGeom prst="rect">
            <a:avLst/>
          </a:prstGeom>
          <a:noFill/>
          <a:ln>
            <a:noFill/>
          </a:ln>
        </p:spPr>
      </p:pic>
      <p:pic>
        <p:nvPicPr>
          <p:cNvPr id="2" name="Picture 1"/>
          <p:cNvPicPr>
            <a:picLocks noChangeAspect="1"/>
          </p:cNvPicPr>
          <p:nvPr/>
        </p:nvPicPr>
        <p:blipFill>
          <a:blip r:embed="rId6"/>
          <a:stretch>
            <a:fillRect/>
          </a:stretch>
        </p:blipFill>
        <p:spPr>
          <a:xfrm>
            <a:off x="6253664" y="3802485"/>
            <a:ext cx="5091898" cy="2988532"/>
          </a:xfrm>
          <a:prstGeom prst="rect">
            <a:avLst/>
          </a:prstGeom>
        </p:spPr>
      </p:pic>
    </p:spTree>
    <p:extLst>
      <p:ext uri="{BB962C8B-B14F-4D97-AF65-F5344CB8AC3E}">
        <p14:creationId xmlns:p14="http://schemas.microsoft.com/office/powerpoint/2010/main" val="1192964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7829" y="1849325"/>
            <a:ext cx="10851502" cy="5001209"/>
          </a:xfrm>
        </p:spPr>
        <p:txBody>
          <a:bodyPr>
            <a:normAutofit fontScale="62500" lnSpcReduction="20000"/>
          </a:bodyPr>
          <a:lstStyle/>
          <a:p>
            <a:pPr marL="538163" indent="-358775">
              <a:lnSpc>
                <a:spcPct val="140000"/>
              </a:lnSpc>
              <a:buClr>
                <a:srgbClr val="0070C0"/>
              </a:buClr>
              <a:buFont typeface="Wingdings" panose="05000000000000000000" pitchFamily="2" charset="2"/>
              <a:buChar char="q"/>
            </a:pPr>
            <a:r>
              <a:rPr lang="en-US" sz="4000" b="1" dirty="0" smtClean="0">
                <a:latin typeface="Arial" panose="020B0604020202020204" pitchFamily="34" charset="0"/>
                <a:cs typeface="Arial" panose="020B0604020202020204" pitchFamily="34" charset="0"/>
              </a:rPr>
              <a:t>Championing institutional philanthropy</a:t>
            </a:r>
            <a:r>
              <a:rPr lang="en-US" sz="4000" dirty="0" smtClean="0">
                <a:latin typeface="Arial" panose="020B0604020202020204" pitchFamily="34" charset="0"/>
                <a:cs typeface="Arial" panose="020B0604020202020204" pitchFamily="34" charset="0"/>
              </a:rPr>
              <a:t> </a:t>
            </a:r>
          </a:p>
          <a:p>
            <a:pPr marL="1174750" lvl="1" indent="-457200">
              <a:lnSpc>
                <a:spcPct val="140000"/>
              </a:lnSpc>
              <a:buFont typeface="Wingdings" panose="05000000000000000000" pitchFamily="2" charset="2"/>
              <a:buChar char="Ø"/>
            </a:pPr>
            <a:r>
              <a:rPr lang="en-US" sz="4000" dirty="0" smtClean="0">
                <a:latin typeface="Arial" panose="020B0604020202020204" pitchFamily="34" charset="0"/>
                <a:cs typeface="Arial" panose="020B0604020202020204" pitchFamily="34" charset="0"/>
              </a:rPr>
              <a:t>making the case, supporting an enabling environment for the sector (money laundering – counter terrorism measures – shrinking space – Financial Action Task Force (FAFT) – cross-border taxation) - </a:t>
            </a:r>
            <a:r>
              <a:rPr lang="en-GB" sz="4000" dirty="0" smtClean="0">
                <a:latin typeface="Arial" panose="020B0604020202020204" pitchFamily="34" charset="0"/>
                <a:cs typeface="Arial" panose="020B0604020202020204" pitchFamily="34" charset="0"/>
              </a:rPr>
              <a:t>EuroPhilantopics </a:t>
            </a:r>
            <a:r>
              <a:rPr lang="fr-BE" sz="4000" dirty="0" smtClean="0">
                <a:latin typeface="Arial" panose="020B0604020202020204" pitchFamily="34" charset="0"/>
                <a:cs typeface="Arial" panose="020B0604020202020204" pitchFamily="34" charset="0"/>
              </a:rPr>
              <a:t>and Policy dialogues</a:t>
            </a:r>
          </a:p>
          <a:p>
            <a:pPr marL="538163" indent="-358775">
              <a:lnSpc>
                <a:spcPct val="140000"/>
              </a:lnSpc>
              <a:buClr>
                <a:srgbClr val="0070C0"/>
              </a:buClr>
              <a:buFont typeface="Wingdings" panose="05000000000000000000" pitchFamily="2" charset="2"/>
              <a:buChar char="q"/>
            </a:pPr>
            <a:r>
              <a:rPr lang="en-US" sz="4000" b="1" dirty="0">
                <a:latin typeface="Arial" panose="020B0604020202020204" pitchFamily="34" charset="0"/>
                <a:cs typeface="Arial" panose="020B0604020202020204" pitchFamily="34" charset="0"/>
              </a:rPr>
              <a:t>Capturing information and sharing insights about issues, evolutions &amp; practices in the </a:t>
            </a:r>
            <a:r>
              <a:rPr lang="en-US" sz="4000" b="1" dirty="0" smtClean="0">
                <a:latin typeface="Arial" panose="020B0604020202020204" pitchFamily="34" charset="0"/>
                <a:cs typeface="Arial" panose="020B0604020202020204" pitchFamily="34" charset="0"/>
              </a:rPr>
              <a:t>field</a:t>
            </a:r>
          </a:p>
          <a:p>
            <a:pPr marL="1174750" lvl="1" indent="-457200">
              <a:lnSpc>
                <a:spcPct val="140000"/>
              </a:lnSpc>
              <a:buFont typeface="Wingdings" panose="05000000000000000000" pitchFamily="2" charset="2"/>
              <a:buChar char="Ø"/>
            </a:pPr>
            <a:r>
              <a:rPr lang="en-US" sz="4000" dirty="0" smtClean="0">
                <a:latin typeface="Arial" panose="020B0604020202020204" pitchFamily="34" charset="0"/>
                <a:cs typeface="Arial" panose="020B0604020202020204" pitchFamily="34" charset="0"/>
              </a:rPr>
              <a:t>Institutional  </a:t>
            </a:r>
            <a:r>
              <a:rPr lang="en-US" sz="4000" dirty="0">
                <a:latin typeface="Arial" panose="020B0604020202020204" pitchFamily="34" charset="0"/>
                <a:cs typeface="Arial" panose="020B0604020202020204" pitchFamily="34" charset="0"/>
              </a:rPr>
              <a:t>Philanthropy Spectrum - information services to </a:t>
            </a:r>
            <a:r>
              <a:rPr lang="en-US" sz="4000" dirty="0" smtClean="0">
                <a:latin typeface="Arial" panose="020B0604020202020204" pitchFamily="34" charset="0"/>
                <a:cs typeface="Arial" panose="020B0604020202020204" pitchFamily="34" charset="0"/>
              </a:rPr>
              <a:t>members - </a:t>
            </a:r>
            <a:r>
              <a:rPr lang="en-US" sz="4000" dirty="0">
                <a:latin typeface="Arial" panose="020B0604020202020204" pitchFamily="34" charset="0"/>
                <a:cs typeface="Arial" panose="020B0604020202020204" pitchFamily="34" charset="0"/>
              </a:rPr>
              <a:t>mappings </a:t>
            </a:r>
            <a:r>
              <a:rPr lang="en-US" sz="4000" dirty="0" smtClean="0">
                <a:latin typeface="Arial" panose="020B0604020202020204" pitchFamily="34" charset="0"/>
                <a:cs typeface="Arial" panose="020B0604020202020204" pitchFamily="34" charset="0"/>
              </a:rPr>
              <a:t>- surveys </a:t>
            </a:r>
            <a:r>
              <a:rPr lang="en-US" sz="4000" dirty="0">
                <a:latin typeface="Arial" panose="020B0604020202020204" pitchFamily="34" charset="0"/>
                <a:cs typeface="Arial" panose="020B0604020202020204" pitchFamily="34" charset="0"/>
              </a:rPr>
              <a:t>- v</a:t>
            </a:r>
            <a:r>
              <a:rPr lang="en-US" sz="4000" dirty="0" smtClean="0">
                <a:latin typeface="Arial" panose="020B0604020202020204" pitchFamily="34" charset="0"/>
                <a:cs typeface="Arial" panose="020B0604020202020204" pitchFamily="34" charset="0"/>
              </a:rPr>
              <a:t>irtual </a:t>
            </a:r>
            <a:r>
              <a:rPr lang="en-US" sz="4000" dirty="0">
                <a:latin typeface="Arial" panose="020B0604020202020204" pitchFamily="34" charset="0"/>
                <a:cs typeface="Arial" panose="020B0604020202020204" pitchFamily="34" charset="0"/>
              </a:rPr>
              <a:t>library </a:t>
            </a:r>
          </a:p>
          <a:p>
            <a:pPr marL="0" indent="0">
              <a:buNone/>
            </a:pPr>
            <a:endParaRPr lang="en-US" dirty="0">
              <a:solidFill>
                <a:schemeClr val="accent3">
                  <a:lumMod val="50000"/>
                </a:schemeClr>
              </a:solidFill>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76" y="-5650374"/>
            <a:ext cx="12425082" cy="6989109"/>
          </a:xfrm>
          <a:prstGeom prst="rect">
            <a:avLst/>
          </a:prstGeom>
        </p:spPr>
      </p:pic>
      <p:sp>
        <p:nvSpPr>
          <p:cNvPr id="16" name="Title 3"/>
          <p:cNvSpPr txBox="1">
            <a:spLocks/>
          </p:cNvSpPr>
          <p:nvPr/>
        </p:nvSpPr>
        <p:spPr>
          <a:xfrm>
            <a:off x="654325" y="585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bg1"/>
                </a:solidFill>
                <a:latin typeface="Arial" panose="020B0604020202020204" pitchFamily="34" charset="0"/>
                <a:cs typeface="Arial" panose="020B0604020202020204" pitchFamily="34" charset="0"/>
              </a:rPr>
              <a:t>European Foundation Centre</a:t>
            </a:r>
          </a:p>
          <a:p>
            <a:r>
              <a:rPr lang="en-US" sz="3600" dirty="0" smtClean="0">
                <a:solidFill>
                  <a:schemeClr val="bg1"/>
                </a:solidFill>
                <a:latin typeface="Arial" panose="020B0604020202020204" pitchFamily="34" charset="0"/>
                <a:cs typeface="Arial" panose="020B0604020202020204" pitchFamily="34" charset="0"/>
              </a:rPr>
              <a:t>What we do: </a:t>
            </a:r>
            <a:endParaRPr lang="en-GB" sz="36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8225" y="225479"/>
            <a:ext cx="1054674" cy="898326"/>
          </a:xfrm>
          <a:prstGeom prst="rect">
            <a:avLst/>
          </a:prstGeom>
        </p:spPr>
      </p:pic>
    </p:spTree>
    <p:extLst>
      <p:ext uri="{BB962C8B-B14F-4D97-AF65-F5344CB8AC3E}">
        <p14:creationId xmlns:p14="http://schemas.microsoft.com/office/powerpoint/2010/main" val="1017066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7829" y="1849325"/>
            <a:ext cx="10851502" cy="5001209"/>
          </a:xfrm>
        </p:spPr>
        <p:txBody>
          <a:bodyPr>
            <a:normAutofit fontScale="62500" lnSpcReduction="20000"/>
          </a:bodyPr>
          <a:lstStyle/>
          <a:p>
            <a:pPr marL="538163" indent="-358775">
              <a:lnSpc>
                <a:spcPct val="140000"/>
              </a:lnSpc>
              <a:buClr>
                <a:srgbClr val="0070C0"/>
              </a:buClr>
              <a:buFont typeface="Wingdings" panose="05000000000000000000" pitchFamily="2" charset="2"/>
              <a:buChar char="q"/>
            </a:pPr>
            <a:r>
              <a:rPr lang="en-US" sz="4000" b="1" dirty="0" smtClean="0">
                <a:latin typeface="Arial" panose="020B0604020202020204" pitchFamily="34" charset="0"/>
                <a:cs typeface="Arial" panose="020B0604020202020204" pitchFamily="34" charset="0"/>
              </a:rPr>
              <a:t>Convening the philanthropic sector, the EFC annual conference is</a:t>
            </a:r>
            <a:endParaRPr lang="en-US" sz="4000" dirty="0" smtClean="0">
              <a:latin typeface="Arial" panose="020B0604020202020204" pitchFamily="34" charset="0"/>
              <a:cs typeface="Arial" panose="020B0604020202020204" pitchFamily="34" charset="0"/>
            </a:endParaRPr>
          </a:p>
          <a:p>
            <a:pPr marL="1174750" lvl="1" indent="-457200">
              <a:lnSpc>
                <a:spcPct val="140000"/>
              </a:lnSpc>
              <a:buFont typeface="Wingdings" panose="05000000000000000000" pitchFamily="2" charset="2"/>
              <a:buChar char="Ø"/>
            </a:pPr>
            <a:r>
              <a:rPr lang="en-GB" sz="4000" dirty="0">
                <a:latin typeface="Arial" panose="020B0604020202020204" pitchFamily="34" charset="0"/>
                <a:cs typeface="Arial" panose="020B0604020202020204" pitchFamily="34" charset="0"/>
              </a:rPr>
              <a:t>the largest international conference in philanthropy (+/- 600 participants)</a:t>
            </a:r>
          </a:p>
          <a:p>
            <a:pPr marL="1174750" lvl="1" indent="-457200">
              <a:lnSpc>
                <a:spcPct val="140000"/>
              </a:lnSpc>
              <a:buFont typeface="Wingdings" panose="05000000000000000000" pitchFamily="2" charset="2"/>
              <a:buChar char="Ø"/>
            </a:pPr>
            <a:r>
              <a:rPr lang="en-GB" sz="4000" dirty="0">
                <a:latin typeface="Arial" panose="020B0604020202020204" pitchFamily="34" charset="0"/>
                <a:cs typeface="Arial" panose="020B0604020202020204" pitchFamily="34" charset="0"/>
              </a:rPr>
              <a:t>a</a:t>
            </a:r>
            <a:r>
              <a:rPr lang="en-GB" sz="4000" dirty="0" smtClean="0">
                <a:latin typeface="Arial" panose="020B0604020202020204" pitchFamily="34" charset="0"/>
                <a:cs typeface="Arial" panose="020B0604020202020204" pitchFamily="34" charset="0"/>
              </a:rPr>
              <a:t>bout engaging </a:t>
            </a:r>
            <a:r>
              <a:rPr lang="en-GB" sz="4000" dirty="0">
                <a:latin typeface="Arial" panose="020B0604020202020204" pitchFamily="34" charset="0"/>
                <a:cs typeface="Arial" panose="020B0604020202020204" pitchFamily="34" charset="0"/>
              </a:rPr>
              <a:t>the European and global philanthropy sector to grapple with deep societal </a:t>
            </a:r>
            <a:r>
              <a:rPr lang="en-GB" sz="4000" dirty="0" smtClean="0">
                <a:latin typeface="Arial" panose="020B0604020202020204" pitchFamily="34" charset="0"/>
                <a:cs typeface="Arial" panose="020B0604020202020204" pitchFamily="34" charset="0"/>
              </a:rPr>
              <a:t>issues</a:t>
            </a:r>
          </a:p>
          <a:p>
            <a:pPr marL="1174750" lvl="1" indent="-457200">
              <a:lnSpc>
                <a:spcPct val="140000"/>
              </a:lnSpc>
              <a:buFont typeface="Wingdings" panose="05000000000000000000" pitchFamily="2" charset="2"/>
              <a:buChar char="Ø"/>
            </a:pPr>
            <a:r>
              <a:rPr lang="en-GB" sz="4000" dirty="0" smtClean="0">
                <a:latin typeface="Arial" panose="020B0604020202020204" pitchFamily="34" charset="0"/>
                <a:cs typeface="Arial" panose="020B0604020202020204" pitchFamily="34" charset="0"/>
              </a:rPr>
              <a:t>meet </a:t>
            </a:r>
            <a:r>
              <a:rPr lang="en-GB" sz="4000" dirty="0">
                <a:latin typeface="Arial" panose="020B0604020202020204" pitchFamily="34" charset="0"/>
                <a:cs typeface="Arial" panose="020B0604020202020204" pitchFamily="34" charset="0"/>
              </a:rPr>
              <a:t>with their peers, exchange know-how and experience, test new ideas, and form partnerships. </a:t>
            </a:r>
          </a:p>
          <a:p>
            <a:pPr marL="717550" lvl="1" indent="0">
              <a:lnSpc>
                <a:spcPct val="140000"/>
              </a:lnSpc>
              <a:buNone/>
            </a:pPr>
            <a:r>
              <a:rPr lang="en-GB" sz="4000" dirty="0" smtClean="0">
                <a:latin typeface="Arial" panose="020B0604020202020204" pitchFamily="34" charset="0"/>
                <a:cs typeface="Arial" panose="020B0604020202020204" pitchFamily="34" charset="0"/>
              </a:rPr>
              <a:t>Each </a:t>
            </a:r>
            <a:r>
              <a:rPr lang="en-GB" sz="4000" dirty="0">
                <a:latin typeface="Arial" panose="020B0604020202020204" pitchFamily="34" charset="0"/>
                <a:cs typeface="Arial" panose="020B0604020202020204" pitchFamily="34" charset="0"/>
              </a:rPr>
              <a:t>conference addresses societal issues that are relevant to the future of Europe and the world at large, such as inequality, social injustice and inclusive and participatory societies.</a:t>
            </a:r>
            <a:endParaRPr lang="en-GB" sz="4000" dirty="0" smtClean="0">
              <a:latin typeface="Arial" panose="020B0604020202020204" pitchFamily="34" charset="0"/>
              <a:cs typeface="Arial" panose="020B0604020202020204" pitchFamily="34" charset="0"/>
            </a:endParaRPr>
          </a:p>
          <a:p>
            <a:pPr marL="1174750" lvl="1" indent="-457200">
              <a:lnSpc>
                <a:spcPct val="140000"/>
              </a:lnSpc>
              <a:buFont typeface="Wingdings" panose="05000000000000000000" pitchFamily="2" charset="2"/>
              <a:buChar char="Ø"/>
            </a:pPr>
            <a:endParaRPr lang="fr-BE" sz="4000" dirty="0" smtClean="0">
              <a:latin typeface="Arial" panose="020B0604020202020204" pitchFamily="34" charset="0"/>
              <a:cs typeface="Arial" panose="020B0604020202020204" pitchFamily="34" charset="0"/>
            </a:endParaRPr>
          </a:p>
          <a:p>
            <a:pPr marL="0" indent="0">
              <a:buNone/>
            </a:pPr>
            <a:endParaRPr lang="en-US" dirty="0">
              <a:solidFill>
                <a:schemeClr val="accent3">
                  <a:lumMod val="50000"/>
                </a:schemeClr>
              </a:solidFill>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76" y="-5650374"/>
            <a:ext cx="12425082" cy="6989109"/>
          </a:xfrm>
          <a:prstGeom prst="rect">
            <a:avLst/>
          </a:prstGeom>
        </p:spPr>
      </p:pic>
      <p:sp>
        <p:nvSpPr>
          <p:cNvPr id="16" name="Title 3"/>
          <p:cNvSpPr txBox="1">
            <a:spLocks/>
          </p:cNvSpPr>
          <p:nvPr/>
        </p:nvSpPr>
        <p:spPr>
          <a:xfrm>
            <a:off x="654324" y="5859"/>
            <a:ext cx="9556476"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bg1"/>
                </a:solidFill>
                <a:latin typeface="Arial" panose="020B0604020202020204" pitchFamily="34" charset="0"/>
                <a:cs typeface="Arial" panose="020B0604020202020204" pitchFamily="34" charset="0"/>
              </a:rPr>
              <a:t>European Foundation Centre</a:t>
            </a:r>
          </a:p>
          <a:p>
            <a:r>
              <a:rPr lang="en-US" sz="3600" dirty="0" smtClean="0">
                <a:solidFill>
                  <a:schemeClr val="bg1"/>
                </a:solidFill>
                <a:latin typeface="Arial" panose="020B0604020202020204" pitchFamily="34" charset="0"/>
                <a:cs typeface="Arial" panose="020B0604020202020204" pitchFamily="34" charset="0"/>
              </a:rPr>
              <a:t>Annual General Assembly (AGA) and Conference</a:t>
            </a:r>
            <a:endParaRPr lang="en-GB" sz="36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8225" y="225479"/>
            <a:ext cx="1054674" cy="898326"/>
          </a:xfrm>
          <a:prstGeom prst="rect">
            <a:avLst/>
          </a:prstGeom>
        </p:spPr>
      </p:pic>
    </p:spTree>
    <p:extLst>
      <p:ext uri="{BB962C8B-B14F-4D97-AF65-F5344CB8AC3E}">
        <p14:creationId xmlns:p14="http://schemas.microsoft.com/office/powerpoint/2010/main" val="3098951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766758" y="1271868"/>
            <a:ext cx="5506497" cy="3664323"/>
          </a:xfrm>
          <a:prstGeom prst="rect">
            <a:avLst/>
          </a:prstGeom>
        </p:spPr>
      </p:pic>
      <p:pic>
        <p:nvPicPr>
          <p:cNvPr id="7" name="Picture 6"/>
          <p:cNvPicPr>
            <a:picLocks noChangeAspect="1"/>
          </p:cNvPicPr>
          <p:nvPr/>
        </p:nvPicPr>
        <p:blipFill>
          <a:blip r:embed="rId3"/>
          <a:stretch>
            <a:fillRect/>
          </a:stretch>
        </p:blipFill>
        <p:spPr>
          <a:xfrm>
            <a:off x="6961094" y="437030"/>
            <a:ext cx="3810000" cy="2667000"/>
          </a:xfrm>
          <a:prstGeom prst="rect">
            <a:avLst/>
          </a:prstGeom>
        </p:spPr>
      </p:pic>
      <p:pic>
        <p:nvPicPr>
          <p:cNvPr id="8" name="Picture 7"/>
          <p:cNvPicPr>
            <a:picLocks noChangeAspect="1"/>
          </p:cNvPicPr>
          <p:nvPr/>
        </p:nvPicPr>
        <p:blipFill>
          <a:blip r:embed="rId4"/>
          <a:stretch>
            <a:fillRect/>
          </a:stretch>
        </p:blipFill>
        <p:spPr>
          <a:xfrm>
            <a:off x="6960103" y="3273087"/>
            <a:ext cx="3810991" cy="2536042"/>
          </a:xfrm>
          <a:prstGeom prst="rect">
            <a:avLst/>
          </a:prstGeom>
        </p:spPr>
      </p:pic>
    </p:spTree>
    <p:extLst>
      <p:ext uri="{BB962C8B-B14F-4D97-AF65-F5344CB8AC3E}">
        <p14:creationId xmlns:p14="http://schemas.microsoft.com/office/powerpoint/2010/main" val="31276589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2940</TotalTime>
  <Words>658</Words>
  <Application>Microsoft Office PowerPoint</Application>
  <PresentationFormat>Widescreen</PresentationFormat>
  <Paragraphs>88</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Emmanuelle Faure</dc:creator>
  <cp:lastModifiedBy>Sarah Impens</cp:lastModifiedBy>
  <cp:revision>318</cp:revision>
  <cp:lastPrinted>2017-05-29T09:35:39Z</cp:lastPrinted>
  <dcterms:created xsi:type="dcterms:W3CDTF">2016-02-08T10:38:41Z</dcterms:created>
  <dcterms:modified xsi:type="dcterms:W3CDTF">2017-11-08T22:00:04Z</dcterms:modified>
</cp:coreProperties>
</file>